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</p:sldMasterIdLst>
  <p:notesMasterIdLst>
    <p:notesMasterId r:id="rId8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</p:sldIdLst>
  <p:sldSz cx="9144000" cy="5143500" type="screen16x9"/>
  <p:notesSz cx="6858000" cy="9144000"/>
  <p:embeddedFontLst>
    <p:embeddedFont>
      <p:font typeface="Dongle" panose="020B0600000101010101" charset="-127"/>
      <p:regular r:id="rId88"/>
      <p:bold r:id="rId89"/>
    </p:embeddedFont>
    <p:embeddedFont>
      <p:font typeface="Dongle Light" panose="020B0600000101010101" charset="-127"/>
      <p:regular r:id="rId90"/>
      <p:bold r:id="rId91"/>
    </p:embeddedFont>
    <p:embeddedFont>
      <p:font typeface="Poppins Light" panose="00000400000000000000" pitchFamily="2" charset="0"/>
      <p:regular r:id="rId92"/>
      <p:bold r:id="rId93"/>
      <p:italic r:id="rId94"/>
      <p:boldItalic r:id="rId95"/>
    </p:embeddedFont>
    <p:embeddedFont>
      <p:font typeface="Titan One" panose="020B0600000101010101" charset="0"/>
      <p:regular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06DF7D-A999-4DE9-856B-F024493B3087}">
  <a:tblStyle styleId="{4906DF7D-A999-4DE9-856B-F024493B30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026" autoAdjust="0"/>
  </p:normalViewPr>
  <p:slideViewPr>
    <p:cSldViewPr snapToGrid="0">
      <p:cViewPr varScale="1">
        <p:scale>
          <a:sx n="109" d="100"/>
          <a:sy n="109" d="100"/>
        </p:scale>
        <p:origin x="1171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2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7.fntdata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6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c47127f1e_2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8" name="Google Shape;898;g10c47127f1e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920ee3935a_0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g2920ee3935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92f12ac110_0_16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g292f12ac11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92f12ac110_0_1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g292f12ac110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92f12ac110_0_1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g292f12ac110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92f12ac110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292f12ac110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92f12ac110_0_1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g292f12ac110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920ee3935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2920ee393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92f12ac110_0_1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292f12ac110_0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92f12ac110_0_1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g292f12ac110_0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92f12ac110_0_1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g292f12ac110_0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0c47127f1e_2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0c47127f1e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92f12ac110_0_15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g292f12ac110_0_1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92f12ac110_0_1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g292f12ac110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92f12ac110_0_1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292f12ac110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92f12ac110_0_1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g292f12ac110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92f12ac110_0_1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g292f12ac110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92f12ac110_0_1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g292f12ac110_0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92f12ac110_0_1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g292f12ac110_0_1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92f12ac110_0_1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g292f12ac110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92f12ac110_0_1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g292f12ac110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92f12ac110_0_1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g292f12ac110_0_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c47127f1e_2_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10c47127f1e_2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92f12ac110_0_1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g292f12ac11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92f12ac110_0_1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g292f12ac110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92f12ac110_0_1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g292f12ac110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92f12ac110_0_16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g292f12ac110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92f12ac110_0_1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292f12ac110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92f12ac110_0_1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g292f12ac110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92f12ac110_0_1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292f12ac110_0_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92f12ac110_0_1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g292f12ac110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96271b377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g296271b377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6271b377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g296271b377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c47127f1e_2_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g10c47127f1e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96271b377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g296271b377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96271b377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g296271b377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96271b377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96271b377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96271b37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96271b37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96271b377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96271b377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96271b377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96271b377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96271b377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296271b377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96271b377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g296271b377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96271b3779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g296271b377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96271b3779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g296271b3779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0c47127f1e_2_6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10c47127f1e_2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0c47127f1e_2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10c47127f1e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60703ba1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g260703ba1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60703ba1b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g260703ba1b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260703ba1bf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g260703ba1b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6074b79535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g26074b7953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6074b79535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g26074b7953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6074b79535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g26074b7953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6074b79535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g26074b7953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6074b79535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g26074b7953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6074b79535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g26074b7953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8d3303122b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8d330312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6089df84d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g26089df84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6089df84dc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g26089df8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6089df84d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g26089df84d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6089df84d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6089df84d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6089df84dc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6089df84d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6089df84dc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g26089df84d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6089df84dc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g26089df84d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6089df84dc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g26089df84d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6089df84d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g26089df84d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6089df84dc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g26089df84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8d3303122b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28d330312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26169ab5760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g26169ab5760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6169ab576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g26169ab576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6074b79535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g26074b7953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6089df84dc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g26089df84d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6169ab5760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g26169ab576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6169ab5760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g26169ab576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169ab5760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g26169ab576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6169ab5760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g26169ab5760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6169ab5760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6169ab576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6169ab5760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g26169ab576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8d3303122b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g28d3303122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6169ab5760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g26169ab5760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6169ab5760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g26169ab576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6169ab5760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g26169ab5760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60703ba1b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g260703ba1b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920ee3935a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2920ee3935a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19" Type="http://schemas.openxmlformats.org/officeDocument/2006/relationships/image" Target="../media/image16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9665" y="269572"/>
            <a:ext cx="1624670" cy="144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17495" y="3836474"/>
            <a:ext cx="1431667" cy="12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890229" y="3971762"/>
            <a:ext cx="1073751" cy="109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710" y="4120752"/>
            <a:ext cx="1239865" cy="9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22691" y="4349461"/>
            <a:ext cx="874410" cy="71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82313" y="4142278"/>
            <a:ext cx="1147249" cy="92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26702" y="4043722"/>
            <a:ext cx="1615387" cy="102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35218" y="3662333"/>
            <a:ext cx="1253967" cy="140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7852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617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040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87305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992195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835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2412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457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532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23115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705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78296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627346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34136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988212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23019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96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478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40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1465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391360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954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32132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8726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6356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26164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343979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0790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28730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532189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90151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23848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title">
  <p:cSld name="1_PPTMON 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941" y="4257753"/>
            <a:ext cx="1145677" cy="81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1776" y="4303991"/>
            <a:ext cx="986412" cy="7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300" y="3944362"/>
            <a:ext cx="962437" cy="112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3606" y="4560869"/>
            <a:ext cx="565132" cy="50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5264" y="4180690"/>
            <a:ext cx="578832" cy="88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96823" y="4211574"/>
            <a:ext cx="1373618" cy="8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26393" y="3662333"/>
            <a:ext cx="1179010" cy="1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88645" y="3662333"/>
            <a:ext cx="1214927" cy="1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59665" y="269572"/>
            <a:ext cx="1624670" cy="144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999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6235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95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8525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84373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68170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6706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8908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809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30103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940114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83169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27987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401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90969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321544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3848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01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05360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4373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570222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5401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12554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54756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53947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15951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25963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769017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13835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2249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576817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907392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>
            <a:spLocks noGrp="1"/>
          </p:cNvSpPr>
          <p:nvPr>
            <p:ph type="pic" idx="2"/>
          </p:nvPr>
        </p:nvSpPr>
        <p:spPr>
          <a:xfrm>
            <a:off x="838193" y="1092109"/>
            <a:ext cx="3000382" cy="3000374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>
            <a:spLocks noGrp="1"/>
          </p:cNvSpPr>
          <p:nvPr>
            <p:ph type="pic" idx="2"/>
          </p:nvPr>
        </p:nvSpPr>
        <p:spPr>
          <a:xfrm>
            <a:off x="5162329" y="517267"/>
            <a:ext cx="3330778" cy="4108965"/>
          </a:xfrm>
          <a:prstGeom prst="roundRect">
            <a:avLst>
              <a:gd name="adj" fmla="val 8570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153" name="Google Shape;15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3741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863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632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37126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787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08557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51030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11079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12055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65134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13927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7801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596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8707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1841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50856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65608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310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70467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7377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15177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04582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121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00697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80323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67800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90133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6500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4277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94951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6576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125028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8833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9973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52183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53987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02930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993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53383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92976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257513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158571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83920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6334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9277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01870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86079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752611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0919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0139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66852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71238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07266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8743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55136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89559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879930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57741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5368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>
            <a:spLocks noGrp="1"/>
          </p:cNvSpPr>
          <p:nvPr>
            <p:ph type="pic" idx="2"/>
          </p:nvPr>
        </p:nvSpPr>
        <p:spPr>
          <a:xfrm>
            <a:off x="827347" y="866342"/>
            <a:ext cx="1482159" cy="14821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4" name="Google Shape;224;p23"/>
          <p:cNvSpPr>
            <a:spLocks noGrp="1"/>
          </p:cNvSpPr>
          <p:nvPr>
            <p:ph type="pic" idx="3"/>
          </p:nvPr>
        </p:nvSpPr>
        <p:spPr>
          <a:xfrm>
            <a:off x="827347" y="2795000"/>
            <a:ext cx="1482159" cy="14821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5" name="Google Shape;225;p23"/>
          <p:cNvSpPr>
            <a:spLocks noGrp="1"/>
          </p:cNvSpPr>
          <p:nvPr>
            <p:ph type="pic" idx="4"/>
          </p:nvPr>
        </p:nvSpPr>
        <p:spPr>
          <a:xfrm>
            <a:off x="4684973" y="866342"/>
            <a:ext cx="1482159" cy="14821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6" name="Google Shape;226;p23"/>
          <p:cNvSpPr>
            <a:spLocks noGrp="1"/>
          </p:cNvSpPr>
          <p:nvPr>
            <p:ph type="pic" idx="5"/>
          </p:nvPr>
        </p:nvSpPr>
        <p:spPr>
          <a:xfrm>
            <a:off x="4684973" y="2795000"/>
            <a:ext cx="1482159" cy="14821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5642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2386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81676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67784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2447621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44525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97049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52359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58646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85171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17553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31141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9617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571139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31849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06078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1755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33739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968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63417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3096593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47778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53642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63232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7138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65564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81766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03916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99070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04871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76768" y="4353464"/>
            <a:ext cx="592534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77911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2995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0774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1441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3067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3901526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05326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66472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28677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50481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9417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02494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6001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35593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994009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1188" y="4353464"/>
            <a:ext cx="592534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06537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>
            <a:spLocks noGrp="1"/>
          </p:cNvSpPr>
          <p:nvPr>
            <p:ph type="pic" idx="2"/>
          </p:nvPr>
        </p:nvSpPr>
        <p:spPr>
          <a:xfrm>
            <a:off x="978320" y="990499"/>
            <a:ext cx="1482159" cy="14821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" name="Google Shape;285;p26"/>
          <p:cNvSpPr>
            <a:spLocks noGrp="1"/>
          </p:cNvSpPr>
          <p:nvPr>
            <p:ph type="pic" idx="3"/>
          </p:nvPr>
        </p:nvSpPr>
        <p:spPr>
          <a:xfrm>
            <a:off x="2880053" y="990499"/>
            <a:ext cx="1482159" cy="14821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" name="Google Shape;286;p26"/>
          <p:cNvSpPr>
            <a:spLocks noGrp="1"/>
          </p:cNvSpPr>
          <p:nvPr>
            <p:ph type="pic" idx="4"/>
          </p:nvPr>
        </p:nvSpPr>
        <p:spPr>
          <a:xfrm>
            <a:off x="4781787" y="990499"/>
            <a:ext cx="1482159" cy="14821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" name="Google Shape;287;p26"/>
          <p:cNvSpPr>
            <a:spLocks noGrp="1"/>
          </p:cNvSpPr>
          <p:nvPr>
            <p:ph type="pic" idx="5"/>
          </p:nvPr>
        </p:nvSpPr>
        <p:spPr>
          <a:xfrm>
            <a:off x="6683522" y="990499"/>
            <a:ext cx="1482159" cy="14821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>
            <a:spLocks noGrp="1"/>
          </p:cNvSpPr>
          <p:nvPr>
            <p:ph type="pic" idx="2"/>
          </p:nvPr>
        </p:nvSpPr>
        <p:spPr>
          <a:xfrm>
            <a:off x="1340577" y="1933540"/>
            <a:ext cx="2584814" cy="25848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" name="Google Shape;290;p27"/>
          <p:cNvSpPr>
            <a:spLocks noGrp="1"/>
          </p:cNvSpPr>
          <p:nvPr>
            <p:ph type="pic" idx="3"/>
          </p:nvPr>
        </p:nvSpPr>
        <p:spPr>
          <a:xfrm>
            <a:off x="5218611" y="1933540"/>
            <a:ext cx="2584813" cy="25848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291" name="Google Shape;29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4186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1371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4123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45447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4231826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37408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96475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8196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3770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32200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4519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964705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6692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1461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4710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2787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4720708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33539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84149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55385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75684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14193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18665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6151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448753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16201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832843" y="4353464"/>
            <a:ext cx="592534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121202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>
            <a:spLocks noGrp="1"/>
          </p:cNvSpPr>
          <p:nvPr>
            <p:ph type="pic" idx="2"/>
          </p:nvPr>
        </p:nvSpPr>
        <p:spPr>
          <a:xfrm>
            <a:off x="3460288" y="636068"/>
            <a:ext cx="2223424" cy="1565792"/>
          </a:xfrm>
          <a:prstGeom prst="roundRect">
            <a:avLst>
              <a:gd name="adj" fmla="val 8096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328" name="Google Shape;328;p29"/>
          <p:cNvSpPr>
            <a:spLocks noGrp="1"/>
          </p:cNvSpPr>
          <p:nvPr>
            <p:ph type="pic" idx="3"/>
          </p:nvPr>
        </p:nvSpPr>
        <p:spPr>
          <a:xfrm>
            <a:off x="6330068" y="636068"/>
            <a:ext cx="2223425" cy="1565792"/>
          </a:xfrm>
          <a:prstGeom prst="roundRect">
            <a:avLst>
              <a:gd name="adj" fmla="val 8096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329" name="Google Shape;329;p29"/>
          <p:cNvSpPr>
            <a:spLocks noGrp="1"/>
          </p:cNvSpPr>
          <p:nvPr>
            <p:ph type="pic" idx="4"/>
          </p:nvPr>
        </p:nvSpPr>
        <p:spPr>
          <a:xfrm>
            <a:off x="590507" y="636068"/>
            <a:ext cx="2223424" cy="1565792"/>
          </a:xfrm>
          <a:prstGeom prst="roundRect">
            <a:avLst>
              <a:gd name="adj" fmla="val 8096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330" name="Google Shape;33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0652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9163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425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1244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425281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56886" y="4570079"/>
            <a:ext cx="585871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5593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75603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92773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96864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16980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31950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40810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27033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521772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16389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PTMON slide">
  <p:cSld name="15_PPTMON slid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93504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6388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615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331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069691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141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17190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84081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8843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51578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35763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9478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733966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97071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102113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22358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title">
  <p:cSld name="2_PPTMON titl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815" y="304408"/>
            <a:ext cx="2034371" cy="180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214528" y="3836474"/>
            <a:ext cx="1431668" cy="12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710" y="3971762"/>
            <a:ext cx="1073751" cy="109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724115" y="4120752"/>
            <a:ext cx="1239865" cy="9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266590" y="4349461"/>
            <a:ext cx="874410" cy="71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2234128" y="4142278"/>
            <a:ext cx="1147249" cy="92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4821600" y="4043722"/>
            <a:ext cx="1615388" cy="102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3474505" y="3662333"/>
            <a:ext cx="1253967" cy="140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5956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2319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27543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08897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573672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884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18346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963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703712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35792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34096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86516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26651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706699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591975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917867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PTMON slide">
  <p:cSld name="17_PPTMON slide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7852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617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040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87305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992195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835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2412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457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532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23115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705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78296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627346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34136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988212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23019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>
            <a:spLocks noGrp="1"/>
          </p:cNvSpPr>
          <p:nvPr>
            <p:ph type="pic" idx="2"/>
          </p:nvPr>
        </p:nvSpPr>
        <p:spPr>
          <a:xfrm>
            <a:off x="1536114" y="561632"/>
            <a:ext cx="1816835" cy="3942000"/>
          </a:xfrm>
          <a:prstGeom prst="roundRect">
            <a:avLst>
              <a:gd name="adj" fmla="val 14137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96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478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40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1465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391360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954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32132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8726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6356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26164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343979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0790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28730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532189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90151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23848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>
            <a:spLocks noGrp="1"/>
          </p:cNvSpPr>
          <p:nvPr>
            <p:ph type="pic" idx="2"/>
          </p:nvPr>
        </p:nvSpPr>
        <p:spPr>
          <a:xfrm>
            <a:off x="1041193" y="536965"/>
            <a:ext cx="2998403" cy="3999317"/>
          </a:xfrm>
          <a:prstGeom prst="roundRect">
            <a:avLst>
              <a:gd name="adj" fmla="val 137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PTMON slide">
  <p:cSld name="19_PPTMON slid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999" y="4702091"/>
            <a:ext cx="355616" cy="31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6235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95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8525" y="4435750"/>
            <a:ext cx="676504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84373" y="4499678"/>
            <a:ext cx="507378" cy="5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68170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6706" y="4678150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8908" y="4486730"/>
            <a:ext cx="454779" cy="53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809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30103" y="4544660"/>
            <a:ext cx="308582" cy="47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940114" y="4580251"/>
            <a:ext cx="542108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83169" y="4533680"/>
            <a:ext cx="763317" cy="48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27987" y="4612995"/>
            <a:ext cx="649074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401" y="4353464"/>
            <a:ext cx="557116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90969" y="4353464"/>
            <a:ext cx="592535" cy="6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321544" y="4353464"/>
            <a:ext cx="574088" cy="6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>
            <a:spLocks noGrp="1"/>
          </p:cNvSpPr>
          <p:nvPr>
            <p:ph type="pic" idx="2"/>
          </p:nvPr>
        </p:nvSpPr>
        <p:spPr>
          <a:xfrm>
            <a:off x="1347155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PTMON custom">
  <p:cSld name="PPTMON custom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title">
  <p:cSld name="3_PPTMON title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815" y="304408"/>
            <a:ext cx="2034371" cy="180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065383" y="4257753"/>
            <a:ext cx="1145677" cy="81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135813" y="4303991"/>
            <a:ext cx="986412" cy="7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329264" y="3944362"/>
            <a:ext cx="962437" cy="112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55263" y="4560869"/>
            <a:ext cx="565132" cy="50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8409905" y="4180690"/>
            <a:ext cx="578832" cy="88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4573560" y="4211574"/>
            <a:ext cx="1373618" cy="8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838598" y="3662333"/>
            <a:ext cx="1179010" cy="1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3240429" y="3662333"/>
            <a:ext cx="1214927" cy="140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9665" y="269572"/>
            <a:ext cx="1624669" cy="144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17495" y="3836474"/>
            <a:ext cx="1431667" cy="12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890228" y="3971762"/>
            <a:ext cx="1073752" cy="109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710" y="4120752"/>
            <a:ext cx="1239864" cy="9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22691" y="4349461"/>
            <a:ext cx="874410" cy="71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82313" y="4142278"/>
            <a:ext cx="1147248" cy="92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26702" y="4043722"/>
            <a:ext cx="1615387" cy="102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35218" y="3662333"/>
            <a:ext cx="1253967" cy="140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7852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617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040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87305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992195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835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2412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457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532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23115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705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78296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627346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34136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988212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23019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96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478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40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1465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391360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954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32132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8726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6356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26164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343979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0790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28730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532189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90151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23848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title">
  <p:cSld name="1_PPTMON title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941" y="4257753"/>
            <a:ext cx="1145678" cy="81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1776" y="4303991"/>
            <a:ext cx="986412" cy="7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300" y="3944362"/>
            <a:ext cx="962436" cy="112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3606" y="4560869"/>
            <a:ext cx="565132" cy="50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5263" y="4180690"/>
            <a:ext cx="578832" cy="88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96823" y="4211574"/>
            <a:ext cx="1373618" cy="8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26393" y="3662333"/>
            <a:ext cx="1179010" cy="1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88645" y="3662333"/>
            <a:ext cx="1214927" cy="1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59665" y="269572"/>
            <a:ext cx="1624669" cy="144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999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6235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95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8525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84373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68170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6706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8908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809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30103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940115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83169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27987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401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90969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321544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3848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01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05360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4373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570222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5401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12554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54756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53947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15951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25963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769017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13835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2249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576817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907392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5"/>
          <p:cNvSpPr>
            <a:spLocks noGrp="1"/>
          </p:cNvSpPr>
          <p:nvPr>
            <p:ph type="pic" idx="2"/>
          </p:nvPr>
        </p:nvSpPr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>
            <a:spLocks noGrp="1"/>
          </p:cNvSpPr>
          <p:nvPr>
            <p:ph type="pic" idx="2"/>
          </p:nvPr>
        </p:nvSpPr>
        <p:spPr>
          <a:xfrm>
            <a:off x="5162329" y="517267"/>
            <a:ext cx="3330900" cy="4109100"/>
          </a:xfrm>
          <a:prstGeom prst="roundRect">
            <a:avLst>
              <a:gd name="adj" fmla="val 8570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576" name="Google Shape;576;p4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3741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863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632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37126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787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08556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51029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11079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12055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65134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13927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4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7801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596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8707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1842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50856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65608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7310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70467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7377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15177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04582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64121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00697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80323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67800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90133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8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6499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4277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94951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6576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125028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8834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9973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52184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253987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02930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5994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53383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92976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257513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158571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83920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9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6334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9277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01870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86079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752611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091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0139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66852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71238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07266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8743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55136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89559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879930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57741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5367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9"/>
          <p:cNvSpPr>
            <a:spLocks noGrp="1"/>
          </p:cNvSpPr>
          <p:nvPr>
            <p:ph type="pic" idx="2"/>
          </p:nvPr>
        </p:nvSpPr>
        <p:spPr>
          <a:xfrm>
            <a:off x="827348" y="866342"/>
            <a:ext cx="1482300" cy="1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47" name="Google Shape;647;p49"/>
          <p:cNvSpPr>
            <a:spLocks noGrp="1"/>
          </p:cNvSpPr>
          <p:nvPr>
            <p:ph type="pic" idx="3"/>
          </p:nvPr>
        </p:nvSpPr>
        <p:spPr>
          <a:xfrm>
            <a:off x="827348" y="2795000"/>
            <a:ext cx="1482300" cy="1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48" name="Google Shape;648;p49"/>
          <p:cNvSpPr>
            <a:spLocks noGrp="1"/>
          </p:cNvSpPr>
          <p:nvPr>
            <p:ph type="pic" idx="4"/>
          </p:nvPr>
        </p:nvSpPr>
        <p:spPr>
          <a:xfrm>
            <a:off x="4684973" y="866342"/>
            <a:ext cx="1482300" cy="1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49" name="Google Shape;649;p49"/>
          <p:cNvSpPr>
            <a:spLocks noGrp="1"/>
          </p:cNvSpPr>
          <p:nvPr>
            <p:ph type="pic" idx="5"/>
          </p:nvPr>
        </p:nvSpPr>
        <p:spPr>
          <a:xfrm>
            <a:off x="4684973" y="2795000"/>
            <a:ext cx="1482300" cy="1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5642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92386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81676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67784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2447621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44525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97049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52359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58646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85171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17553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31141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9617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571139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31849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06078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1755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33739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968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63417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3096593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47778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53642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63232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7138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65564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81766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03916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99069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204871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76768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77911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2995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0774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1441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3068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3901526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05326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66472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28677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50481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9417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02494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6001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35592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994009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1188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06537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2"/>
          <p:cNvSpPr>
            <a:spLocks noGrp="1"/>
          </p:cNvSpPr>
          <p:nvPr>
            <p:ph type="pic" idx="2"/>
          </p:nvPr>
        </p:nvSpPr>
        <p:spPr>
          <a:xfrm>
            <a:off x="978320" y="990499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08" name="Google Shape;708;p52"/>
          <p:cNvSpPr>
            <a:spLocks noGrp="1"/>
          </p:cNvSpPr>
          <p:nvPr>
            <p:ph type="pic" idx="3"/>
          </p:nvPr>
        </p:nvSpPr>
        <p:spPr>
          <a:xfrm>
            <a:off x="2880053" y="990499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09" name="Google Shape;709;p52"/>
          <p:cNvSpPr>
            <a:spLocks noGrp="1"/>
          </p:cNvSpPr>
          <p:nvPr>
            <p:ph type="pic" idx="4"/>
          </p:nvPr>
        </p:nvSpPr>
        <p:spPr>
          <a:xfrm>
            <a:off x="4781787" y="990499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0" name="Google Shape;710;p52"/>
          <p:cNvSpPr>
            <a:spLocks noGrp="1"/>
          </p:cNvSpPr>
          <p:nvPr>
            <p:ph type="pic" idx="5"/>
          </p:nvPr>
        </p:nvSpPr>
        <p:spPr>
          <a:xfrm>
            <a:off x="6683522" y="990499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3"/>
          <p:cNvSpPr>
            <a:spLocks noGrp="1"/>
          </p:cNvSpPr>
          <p:nvPr>
            <p:ph type="pic" idx="2"/>
          </p:nvPr>
        </p:nvSpPr>
        <p:spPr>
          <a:xfrm>
            <a:off x="1340577" y="1933540"/>
            <a:ext cx="2584800" cy="25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3" name="Google Shape;713;p53"/>
          <p:cNvSpPr>
            <a:spLocks noGrp="1"/>
          </p:cNvSpPr>
          <p:nvPr>
            <p:ph type="pic" idx="3"/>
          </p:nvPr>
        </p:nvSpPr>
        <p:spPr>
          <a:xfrm>
            <a:off x="5218611" y="1933540"/>
            <a:ext cx="2584800" cy="25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714" name="Google Shape;714;p5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4186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1371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4123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45447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4231826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37408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96475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8196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3770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32200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4519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964705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5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6692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1461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4711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2787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4720708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3353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84149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55385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75684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14194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18665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6151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448753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16201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832843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121202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5"/>
          <p:cNvSpPr>
            <a:spLocks noGrp="1"/>
          </p:cNvSpPr>
          <p:nvPr>
            <p:ph type="pic" idx="2"/>
          </p:nvPr>
        </p:nvSpPr>
        <p:spPr>
          <a:xfrm>
            <a:off x="3460288" y="636068"/>
            <a:ext cx="2223300" cy="1565700"/>
          </a:xfrm>
          <a:prstGeom prst="roundRect">
            <a:avLst>
              <a:gd name="adj" fmla="val 8096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751" name="Google Shape;751;p55"/>
          <p:cNvSpPr>
            <a:spLocks noGrp="1"/>
          </p:cNvSpPr>
          <p:nvPr>
            <p:ph type="pic" idx="3"/>
          </p:nvPr>
        </p:nvSpPr>
        <p:spPr>
          <a:xfrm>
            <a:off x="6330068" y="636068"/>
            <a:ext cx="2223300" cy="1565700"/>
          </a:xfrm>
          <a:prstGeom prst="roundRect">
            <a:avLst>
              <a:gd name="adj" fmla="val 8096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752" name="Google Shape;752;p55"/>
          <p:cNvSpPr>
            <a:spLocks noGrp="1"/>
          </p:cNvSpPr>
          <p:nvPr>
            <p:ph type="pic" idx="4"/>
          </p:nvPr>
        </p:nvSpPr>
        <p:spPr>
          <a:xfrm>
            <a:off x="590506" y="636068"/>
            <a:ext cx="2223300" cy="1565700"/>
          </a:xfrm>
          <a:prstGeom prst="roundRect">
            <a:avLst>
              <a:gd name="adj" fmla="val 8096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753" name="Google Shape;753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0652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9163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425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1244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425281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56886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5593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75603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92773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96864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16980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31950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40810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27033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521772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16389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PTMON slide">
  <p:cSld name="15_PPTMON slide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5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93504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6388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615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331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069692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141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17190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84081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8843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51578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35763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9478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733966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97071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102113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22358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title">
  <p:cSld name="2_PPTMON title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7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815" y="304408"/>
            <a:ext cx="2034371" cy="180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214529" y="3836474"/>
            <a:ext cx="1431667" cy="12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710" y="3971762"/>
            <a:ext cx="1073752" cy="109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724115" y="4120752"/>
            <a:ext cx="1239864" cy="9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266589" y="4349461"/>
            <a:ext cx="874410" cy="71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2234129" y="4142278"/>
            <a:ext cx="1147248" cy="92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4821601" y="4043722"/>
            <a:ext cx="1615387" cy="102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3474505" y="3662333"/>
            <a:ext cx="1253967" cy="140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5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8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5956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2319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27543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08897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573672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884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18346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963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703712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35792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34096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86516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26651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706699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591975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917867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PTMON slide">
  <p:cSld name="17_PPTMON slide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5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9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7852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617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0408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87305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6992195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835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2412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457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532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23115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705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78296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627346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34136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988212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23019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9"/>
          <p:cNvSpPr>
            <a:spLocks noGrp="1"/>
          </p:cNvSpPr>
          <p:nvPr>
            <p:ph type="pic" idx="2"/>
          </p:nvPr>
        </p:nvSpPr>
        <p:spPr>
          <a:xfrm>
            <a:off x="1536114" y="561631"/>
            <a:ext cx="1816800" cy="3942000"/>
          </a:xfrm>
          <a:prstGeom prst="roundRect">
            <a:avLst>
              <a:gd name="adj" fmla="val 14137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6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96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4782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40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1465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391360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9549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32132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8726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6356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26164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343979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80790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28730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532189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90151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23848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0"/>
          <p:cNvSpPr>
            <a:spLocks noGrp="1"/>
          </p:cNvSpPr>
          <p:nvPr>
            <p:ph type="pic" idx="2"/>
          </p:nvPr>
        </p:nvSpPr>
        <p:spPr>
          <a:xfrm>
            <a:off x="1041193" y="536965"/>
            <a:ext cx="2998500" cy="3999300"/>
          </a:xfrm>
          <a:prstGeom prst="roundRect">
            <a:avLst>
              <a:gd name="adj" fmla="val 137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PTMON slide">
  <p:cSld name="19_PPTMON slide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999" y="4702091"/>
            <a:ext cx="355616" cy="31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6235" y="4634816"/>
            <a:ext cx="541365" cy="3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9512" y="4656665"/>
            <a:ext cx="466108" cy="36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8525" y="4435750"/>
            <a:ext cx="676504" cy="5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84373" y="4499678"/>
            <a:ext cx="507378" cy="5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68170" y="4570079"/>
            <a:ext cx="585872" cy="4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6706" y="4678151"/>
            <a:ext cx="413184" cy="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8908" y="4486730"/>
            <a:ext cx="454779" cy="53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8099" y="4697962"/>
            <a:ext cx="356326" cy="3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30103" y="4544660"/>
            <a:ext cx="308582" cy="47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940115" y="4580251"/>
            <a:ext cx="542109" cy="4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83169" y="4533680"/>
            <a:ext cx="763318" cy="4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27987" y="4612995"/>
            <a:ext cx="649075" cy="40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401" y="4353464"/>
            <a:ext cx="557116" cy="6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90969" y="4353464"/>
            <a:ext cx="592534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321544" y="4353464"/>
            <a:ext cx="574088" cy="66411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61"/>
          <p:cNvSpPr>
            <a:spLocks noGrp="1"/>
          </p:cNvSpPr>
          <p:nvPr>
            <p:ph type="pic" idx="2"/>
          </p:nvPr>
        </p:nvSpPr>
        <p:spPr>
          <a:xfrm>
            <a:off x="1347154" y="994083"/>
            <a:ext cx="3907200" cy="24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PTMON custom">
  <p:cSld name="PPTMON custom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6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title">
  <p:cSld name="3_PPTMON title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6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815" y="304408"/>
            <a:ext cx="2034371" cy="180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065382" y="4257753"/>
            <a:ext cx="1145678" cy="81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135813" y="4303991"/>
            <a:ext cx="986412" cy="7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329265" y="3944362"/>
            <a:ext cx="962436" cy="112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55264" y="4560869"/>
            <a:ext cx="565132" cy="50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8409905" y="4180690"/>
            <a:ext cx="578832" cy="88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4573561" y="4211574"/>
            <a:ext cx="1373618" cy="8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838598" y="3662333"/>
            <a:ext cx="1179010" cy="1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3240429" y="3662333"/>
            <a:ext cx="1214927" cy="140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8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3F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3F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5"/>
          <p:cNvSpPr txBox="1"/>
          <p:nvPr/>
        </p:nvSpPr>
        <p:spPr>
          <a:xfrm>
            <a:off x="1619250" y="1721359"/>
            <a:ext cx="5905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1조 강아지 감정 분석하기</a:t>
            </a:r>
            <a:endParaRPr sz="5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01" name="Google Shape;901;p65"/>
          <p:cNvSpPr/>
          <p:nvPr/>
        </p:nvSpPr>
        <p:spPr>
          <a:xfrm rot="-8526">
            <a:off x="3752247" y="2917027"/>
            <a:ext cx="1814406" cy="440702"/>
          </a:xfrm>
          <a:prstGeom prst="roundRect">
            <a:avLst>
              <a:gd name="adj" fmla="val 50000"/>
            </a:avLst>
          </a:prstGeom>
          <a:solidFill>
            <a:srgbClr val="F86A6C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ngle Light"/>
                <a:ea typeface="Dongle Light"/>
                <a:cs typeface="Dongle Light"/>
                <a:sym typeface="Dongle Light"/>
              </a:rPr>
              <a:t>박성호, 김동인, 조현서</a:t>
            </a:r>
            <a:endParaRPr sz="2400">
              <a:solidFill>
                <a:schemeClr val="lt1"/>
              </a:solidFill>
              <a:latin typeface="Dongle Light"/>
              <a:ea typeface="Dongle Light"/>
              <a:cs typeface="Dongle Light"/>
              <a:sym typeface="Dongl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4"/>
          <p:cNvSpPr txBox="1"/>
          <p:nvPr/>
        </p:nvSpPr>
        <p:spPr>
          <a:xfrm>
            <a:off x="2012999" y="1523869"/>
            <a:ext cx="23622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데이터 소개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테스트 모델 소개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전처리 리스트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전처리 결과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20" name="Google Shape;1020;p74"/>
          <p:cNvSpPr/>
          <p:nvPr/>
        </p:nvSpPr>
        <p:spPr>
          <a:xfrm>
            <a:off x="2067099" y="1223869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진행 사항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21" name="Google Shape;1021;p74"/>
          <p:cNvSpPr/>
          <p:nvPr/>
        </p:nvSpPr>
        <p:spPr>
          <a:xfrm>
            <a:off x="1575368" y="1133921"/>
            <a:ext cx="80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01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022" name="Google Shape;1022;p74"/>
          <p:cNvSpPr/>
          <p:nvPr/>
        </p:nvSpPr>
        <p:spPr>
          <a:xfrm>
            <a:off x="4657551" y="1133921"/>
            <a:ext cx="80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02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023" name="Google Shape;1023;p74"/>
          <p:cNvSpPr/>
          <p:nvPr/>
        </p:nvSpPr>
        <p:spPr>
          <a:xfrm>
            <a:off x="1575368" y="3146929"/>
            <a:ext cx="80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03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024" name="Google Shape;1024;p74"/>
          <p:cNvSpPr txBox="1"/>
          <p:nvPr/>
        </p:nvSpPr>
        <p:spPr>
          <a:xfrm>
            <a:off x="1912200" y="174676"/>
            <a:ext cx="53196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목차</a:t>
            </a:r>
            <a:endParaRPr sz="37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25" name="Google Shape;1025;p74"/>
          <p:cNvSpPr/>
          <p:nvPr/>
        </p:nvSpPr>
        <p:spPr>
          <a:xfrm>
            <a:off x="5206424" y="1180119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26" name="Google Shape;1026;p74"/>
          <p:cNvSpPr/>
          <p:nvPr/>
        </p:nvSpPr>
        <p:spPr>
          <a:xfrm>
            <a:off x="2124249" y="3146931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조원별 역할</a:t>
            </a: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27" name="Google Shape;1027;p74"/>
          <p:cNvSpPr txBox="1"/>
          <p:nvPr/>
        </p:nvSpPr>
        <p:spPr>
          <a:xfrm>
            <a:off x="5247400" y="1398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시간 계획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28" name="Google Shape;1028;p74"/>
          <p:cNvSpPr txBox="1"/>
          <p:nvPr/>
        </p:nvSpPr>
        <p:spPr>
          <a:xfrm>
            <a:off x="2124250" y="34931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 역할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5"/>
          <p:cNvSpPr txBox="1"/>
          <p:nvPr/>
        </p:nvSpPr>
        <p:spPr>
          <a:xfrm>
            <a:off x="674275" y="955875"/>
            <a:ext cx="82956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latin typeface="Dongle"/>
                <a:ea typeface="Dongle"/>
                <a:cs typeface="Dongle"/>
                <a:sym typeface="Dongle"/>
              </a:rPr>
              <a:t>케글 데이터셋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latin typeface="Dongle"/>
                <a:ea typeface="Dongle"/>
                <a:cs typeface="Dongle"/>
                <a:sym typeface="Dongle"/>
              </a:rPr>
              <a:t>각 감정당 800개의 이미지 파일 =&gt; Angry, Sad, Happy, Relaxed 총 3천2백개의 이미지 파일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34" name="Google Shape;1034;p75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데이터 소개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035" name="Google Shape;10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200" y="1781225"/>
            <a:ext cx="1067575" cy="10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01" y="3297425"/>
            <a:ext cx="761524" cy="7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76" y="3297425"/>
            <a:ext cx="761524" cy="7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776" y="3297425"/>
            <a:ext cx="761524" cy="7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826" y="3297425"/>
            <a:ext cx="761524" cy="7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5"/>
          <p:cNvSpPr txBox="1"/>
          <p:nvPr/>
        </p:nvSpPr>
        <p:spPr>
          <a:xfrm>
            <a:off x="4038200" y="2179350"/>
            <a:ext cx="1124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DogEmotion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41" name="Google Shape;1041;p75"/>
          <p:cNvSpPr txBox="1"/>
          <p:nvPr/>
        </p:nvSpPr>
        <p:spPr>
          <a:xfrm>
            <a:off x="1921263" y="3481988"/>
            <a:ext cx="634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Angry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42" name="Google Shape;1042;p75"/>
          <p:cNvSpPr txBox="1"/>
          <p:nvPr/>
        </p:nvSpPr>
        <p:spPr>
          <a:xfrm>
            <a:off x="3340038" y="3481988"/>
            <a:ext cx="634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Happy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43" name="Google Shape;1043;p75"/>
          <p:cNvSpPr txBox="1"/>
          <p:nvPr/>
        </p:nvSpPr>
        <p:spPr>
          <a:xfrm>
            <a:off x="5169125" y="3481988"/>
            <a:ext cx="634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 Sad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44" name="Google Shape;1044;p75"/>
          <p:cNvSpPr txBox="1"/>
          <p:nvPr/>
        </p:nvSpPr>
        <p:spPr>
          <a:xfrm>
            <a:off x="6512175" y="3512750"/>
            <a:ext cx="634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Dongle"/>
                <a:ea typeface="Dongle"/>
                <a:cs typeface="Dongle"/>
                <a:sym typeface="Dongle"/>
              </a:rPr>
              <a:t>Relaxed</a:t>
            </a:r>
            <a:endParaRPr sz="1700" b="1">
              <a:latin typeface="Dongle"/>
              <a:ea typeface="Dongle"/>
              <a:cs typeface="Dongle"/>
              <a:sym typeface="Dongle"/>
            </a:endParaRPr>
          </a:p>
        </p:txBody>
      </p:sp>
      <p:cxnSp>
        <p:nvCxnSpPr>
          <p:cNvPr id="1045" name="Google Shape;1045;p75"/>
          <p:cNvCxnSpPr>
            <a:stCxn id="1036" idx="0"/>
            <a:endCxn id="1035" idx="2"/>
          </p:cNvCxnSpPr>
          <p:nvPr/>
        </p:nvCxnSpPr>
        <p:spPr>
          <a:xfrm rot="10800000" flipH="1">
            <a:off x="2238664" y="2848925"/>
            <a:ext cx="2333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75"/>
          <p:cNvCxnSpPr>
            <a:stCxn id="1039" idx="0"/>
            <a:endCxn id="1035" idx="2"/>
          </p:cNvCxnSpPr>
          <p:nvPr/>
        </p:nvCxnSpPr>
        <p:spPr>
          <a:xfrm rot="10800000">
            <a:off x="4572089" y="2848925"/>
            <a:ext cx="22575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75"/>
          <p:cNvCxnSpPr>
            <a:stCxn id="1037" idx="0"/>
            <a:endCxn id="1035" idx="2"/>
          </p:cNvCxnSpPr>
          <p:nvPr/>
        </p:nvCxnSpPr>
        <p:spPr>
          <a:xfrm rot="10800000" flipH="1">
            <a:off x="3657439" y="2848925"/>
            <a:ext cx="914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5"/>
          <p:cNvCxnSpPr>
            <a:stCxn id="1038" idx="0"/>
            <a:endCxn id="1035" idx="2"/>
          </p:cNvCxnSpPr>
          <p:nvPr/>
        </p:nvCxnSpPr>
        <p:spPr>
          <a:xfrm rot="10800000">
            <a:off x="4571839" y="2848925"/>
            <a:ext cx="9147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6"/>
          <p:cNvSpPr txBox="1"/>
          <p:nvPr/>
        </p:nvSpPr>
        <p:spPr>
          <a:xfrm>
            <a:off x="4632550" y="1044600"/>
            <a:ext cx="38352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54" name="Google Shape;1054;p76"/>
          <p:cNvSpPr txBox="1"/>
          <p:nvPr/>
        </p:nvSpPr>
        <p:spPr>
          <a:xfrm>
            <a:off x="5302450" y="1107400"/>
            <a:ext cx="3667500" cy="3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latin typeface="Dongle"/>
                <a:ea typeface="Dongle"/>
                <a:cs typeface="Dongle"/>
                <a:sym typeface="Dongle"/>
              </a:rPr>
              <a:t>아직 아키텍쳐를 알아보는 단계가 아니므로 전처리한 이미지들을 서로 비교하기 위해서 간단한 CNN아키텍쳐 사용.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latin typeface="Dongle"/>
                <a:ea typeface="Dongle"/>
                <a:cs typeface="Dongle"/>
                <a:sym typeface="Dongle"/>
              </a:rPr>
              <a:t>Sequential() 함수를 사용해서 기초적인 CNN아키텍쳐 레이어 구성.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latin typeface="Dongle"/>
                <a:ea typeface="Dongle"/>
                <a:cs typeface="Dongle"/>
                <a:sym typeface="Dongle"/>
              </a:rPr>
              <a:t>에폭은 30으로 고정.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latin typeface="Dongle"/>
                <a:ea typeface="Dongle"/>
                <a:cs typeface="Dongle"/>
                <a:sym typeface="Dongle"/>
              </a:rPr>
              <a:t>사이즈 224*224로 고정.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55" name="Google Shape;1055;p76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테스트 모델(전처리를 테스트 하기위한) 소개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056" name="Google Shape;105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1107400"/>
            <a:ext cx="4628175" cy="32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7"/>
          <p:cNvSpPr txBox="1"/>
          <p:nvPr/>
        </p:nvSpPr>
        <p:spPr>
          <a:xfrm>
            <a:off x="1808574" y="16258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사이즈가 너무 크면 과적합이 일어나고, 너무 적으면 학습할 정보가 줄어들어서 분석능력이 저하됨.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2" name="Google Shape;1062;p77"/>
          <p:cNvSpPr/>
          <p:nvPr/>
        </p:nvSpPr>
        <p:spPr>
          <a:xfrm>
            <a:off x="4889925" y="1289100"/>
            <a:ext cx="2653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흑백 처리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3" name="Google Shape;1063;p77"/>
          <p:cNvSpPr txBox="1"/>
          <p:nvPr/>
        </p:nvSpPr>
        <p:spPr>
          <a:xfrm>
            <a:off x="674275" y="727200"/>
            <a:ext cx="235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이미지 전처리 리스트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4" name="Google Shape;1064;p77"/>
          <p:cNvSpPr/>
          <p:nvPr/>
        </p:nvSpPr>
        <p:spPr>
          <a:xfrm>
            <a:off x="1808573" y="1289094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사이즈(해상도) 변경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5" name="Google Shape;1065;p77"/>
          <p:cNvSpPr/>
          <p:nvPr/>
        </p:nvSpPr>
        <p:spPr>
          <a:xfrm>
            <a:off x="1808573" y="2997069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회전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6" name="Google Shape;1066;p77"/>
          <p:cNvSpPr/>
          <p:nvPr/>
        </p:nvSpPr>
        <p:spPr>
          <a:xfrm>
            <a:off x="4935798" y="2997069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평탄화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7" name="Google Shape;1067;p77"/>
          <p:cNvSpPr txBox="1"/>
          <p:nvPr/>
        </p:nvSpPr>
        <p:spPr>
          <a:xfrm>
            <a:off x="4889924" y="16258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밝기나 대비에 집중할 수 있음. 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컬러들의 색상이 일관되지 않을 경우, 그냥 없애버려서 일관성을 줄 수 있음.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8" name="Google Shape;1068;p77"/>
          <p:cNvSpPr txBox="1"/>
          <p:nvPr/>
        </p:nvSpPr>
        <p:spPr>
          <a:xfrm>
            <a:off x="1808574" y="32263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동일한 이미지를 회전만 시켜서 데이터 증강을 할 수 있고, 이런식으로 과적합을 줄일 수 있음.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9" name="Google Shape;1069;p77"/>
          <p:cNvSpPr txBox="1"/>
          <p:nvPr/>
        </p:nvSpPr>
        <p:spPr>
          <a:xfrm>
            <a:off x="4935799" y="3297085"/>
            <a:ext cx="27024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대비 효과를 증가시켜 세부 정보가 잘 드러날 수 있음.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너무 어두워서 잘 보이지 않는 곳의 정보를 얻을 수 있음.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8"/>
          <p:cNvSpPr txBox="1"/>
          <p:nvPr/>
        </p:nvSpPr>
        <p:spPr>
          <a:xfrm>
            <a:off x="1808574" y="1625835"/>
            <a:ext cx="27024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Hue(색조), Saturation(채도), Value(명조)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컬러 RGB값을 HSV값으로 바꿈.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75" name="Google Shape;1075;p78"/>
          <p:cNvSpPr/>
          <p:nvPr/>
        </p:nvSpPr>
        <p:spPr>
          <a:xfrm>
            <a:off x="4889925" y="1289100"/>
            <a:ext cx="2653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6. Opening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76" name="Google Shape;1076;p78"/>
          <p:cNvSpPr txBox="1"/>
          <p:nvPr/>
        </p:nvSpPr>
        <p:spPr>
          <a:xfrm>
            <a:off x="674275" y="727200"/>
            <a:ext cx="235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이미지 전처리 리스트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77" name="Google Shape;1077;p78"/>
          <p:cNvSpPr/>
          <p:nvPr/>
        </p:nvSpPr>
        <p:spPr>
          <a:xfrm>
            <a:off x="1808573" y="1289094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5. HSV 색상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78" name="Google Shape;1078;p78"/>
          <p:cNvSpPr/>
          <p:nvPr/>
        </p:nvSpPr>
        <p:spPr>
          <a:xfrm>
            <a:off x="1808573" y="2997069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7. Closing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79" name="Google Shape;1079;p78"/>
          <p:cNvSpPr/>
          <p:nvPr/>
        </p:nvSpPr>
        <p:spPr>
          <a:xfrm>
            <a:off x="4935798" y="2997069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8. 가우시얀 블러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80" name="Google Shape;1080;p78"/>
          <p:cNvSpPr txBox="1"/>
          <p:nvPr/>
        </p:nvSpPr>
        <p:spPr>
          <a:xfrm>
            <a:off x="4889924" y="16258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침식을 수행한 후에 팽창을 수햄.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작은 객체나 노이즈 제거.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객체 구분하는데 도움을 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81" name="Google Shape;1081;p78"/>
          <p:cNvSpPr txBox="1"/>
          <p:nvPr/>
        </p:nvSpPr>
        <p:spPr>
          <a:xfrm>
            <a:off x="1808574" y="32263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팽창을 수행한 후에 침식을 수행.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작은 홀이나 갭을 채우는데 쓰임.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끊어진 객체를 연결하는데 도움을 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82" name="Google Shape;1082;p78"/>
          <p:cNvSpPr txBox="1"/>
          <p:nvPr/>
        </p:nvSpPr>
        <p:spPr>
          <a:xfrm>
            <a:off x="4935799" y="329708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블러링 기법중 하나.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노이즈나 잡음을 줄여줌.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날카로운 경계나 엣지를 부드럽게 만듦.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9"/>
          <p:cNvSpPr txBox="1"/>
          <p:nvPr/>
        </p:nvSpPr>
        <p:spPr>
          <a:xfrm>
            <a:off x="1808574" y="16258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해당 픽셀은 주변 픽셀값들 중 중간값으로 대체하는 블러링 기법.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엣지를 보존하면서 노이즈를 제거함. 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88" name="Google Shape;1088;p79"/>
          <p:cNvSpPr/>
          <p:nvPr/>
        </p:nvSpPr>
        <p:spPr>
          <a:xfrm>
            <a:off x="4889925" y="1289100"/>
            <a:ext cx="2653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10. 빌라테랄(Bilateral) 필터 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89" name="Google Shape;1089;p79"/>
          <p:cNvSpPr txBox="1"/>
          <p:nvPr/>
        </p:nvSpPr>
        <p:spPr>
          <a:xfrm>
            <a:off x="674275" y="727200"/>
            <a:ext cx="235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이미지 전처리 리스트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90" name="Google Shape;1090;p79"/>
          <p:cNvSpPr/>
          <p:nvPr/>
        </p:nvSpPr>
        <p:spPr>
          <a:xfrm>
            <a:off x="1808573" y="1289094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9. 미디언 블러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91" name="Google Shape;1091;p79"/>
          <p:cNvSpPr/>
          <p:nvPr/>
        </p:nvSpPr>
        <p:spPr>
          <a:xfrm>
            <a:off x="1808573" y="2997069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11. 샤프닝 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92" name="Google Shape;1092;p79"/>
          <p:cNvSpPr/>
          <p:nvPr/>
        </p:nvSpPr>
        <p:spPr>
          <a:xfrm>
            <a:off x="4935798" y="2997069"/>
            <a:ext cx="270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12. 이미지 특징 추출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93" name="Google Shape;1093;p79"/>
          <p:cNvSpPr txBox="1"/>
          <p:nvPr/>
        </p:nvSpPr>
        <p:spPr>
          <a:xfrm>
            <a:off x="4889924" y="1625835"/>
            <a:ext cx="27024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공간/밝기 가중치를 사용하여 거리가 가까운 픽셀일수록, 밝기 차이가 작을수록 더 큰 가중치를 준다. 이 가중치를 기준으로 해당 픽셀에 블러를 강하게 주거나 약하게 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94" name="Google Shape;1094;p79"/>
          <p:cNvSpPr txBox="1"/>
          <p:nvPr/>
        </p:nvSpPr>
        <p:spPr>
          <a:xfrm>
            <a:off x="1808574" y="3226335"/>
            <a:ext cx="2702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선명도를 향상시킴.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엣지를 강조하나, 너무 많이 쓰면 노이즈가 추가될 수 있음.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95" name="Google Shape;1095;p79"/>
          <p:cNvSpPr txBox="1"/>
          <p:nvPr/>
        </p:nvSpPr>
        <p:spPr>
          <a:xfrm>
            <a:off x="4935799" y="3297085"/>
            <a:ext cx="2702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중요한 패턴이나 특징들을 벡터나 행렬 형태로 반환.</a:t>
            </a:r>
            <a:endParaRPr sz="2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0"/>
          <p:cNvSpPr txBox="1"/>
          <p:nvPr/>
        </p:nvSpPr>
        <p:spPr>
          <a:xfrm>
            <a:off x="4414950" y="1623100"/>
            <a:ext cx="40527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100: 학습시간은 160초, 검증 정확도 0.37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150: 학습시간은 174초, 검증 정확도 0.40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224: 학습시간은 196초, 검증 정확도 0.38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300: 학습시간은 290초, 검증 정확도 0.40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150부터는 의미있는 정확도 상승은 없었다.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01" name="Google Shape;1101;p80"/>
          <p:cNvSpPr txBox="1"/>
          <p:nvPr/>
        </p:nvSpPr>
        <p:spPr>
          <a:xfrm>
            <a:off x="4414950" y="1092100"/>
            <a:ext cx="4248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100*100, 150*150, 224*224, 300*300</a:t>
            </a: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02" name="Google Shape;1102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16" b="1606"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103" name="Google Shape;1103;p80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(사이즈 변경)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04" name="Google Shape;1104;p80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원본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1"/>
          <p:cNvSpPr txBox="1"/>
          <p:nvPr/>
        </p:nvSpPr>
        <p:spPr>
          <a:xfrm>
            <a:off x="4414950" y="1691324"/>
            <a:ext cx="40527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10" name="Google Shape;1110;p81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11" name="Google Shape;1111;p81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(사이즈 조절 100*100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12" name="Google Shape;11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50" y="903075"/>
            <a:ext cx="7444199" cy="33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2"/>
          <p:cNvSpPr txBox="1"/>
          <p:nvPr/>
        </p:nvSpPr>
        <p:spPr>
          <a:xfrm>
            <a:off x="4414950" y="1691324"/>
            <a:ext cx="40527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18" name="Google Shape;1118;p82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19" name="Google Shape;1119;p82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(사이즈 조절 150*150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20" name="Google Shape;11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75" y="874750"/>
            <a:ext cx="7562976" cy="33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3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6" name="Google Shape;1126;p83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(사이즈 조절 224*224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27" name="Google Shape;11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1012175"/>
            <a:ext cx="7400324" cy="31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6"/>
          <p:cNvSpPr txBox="1"/>
          <p:nvPr/>
        </p:nvSpPr>
        <p:spPr>
          <a:xfrm>
            <a:off x="2124249" y="1456444"/>
            <a:ext cx="23622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소개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진행 방법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달성 목표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07" name="Google Shape;907;p66"/>
          <p:cNvSpPr/>
          <p:nvPr/>
        </p:nvSpPr>
        <p:spPr>
          <a:xfrm>
            <a:off x="2067099" y="1223869"/>
            <a:ext cx="2362200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주제설명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08" name="Google Shape;908;p66"/>
          <p:cNvSpPr/>
          <p:nvPr/>
        </p:nvSpPr>
        <p:spPr>
          <a:xfrm>
            <a:off x="1575368" y="1133921"/>
            <a:ext cx="80486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01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09" name="Google Shape;909;p66"/>
          <p:cNvSpPr/>
          <p:nvPr/>
        </p:nvSpPr>
        <p:spPr>
          <a:xfrm>
            <a:off x="4657551" y="1133921"/>
            <a:ext cx="80486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02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10" name="Google Shape;910;p66"/>
          <p:cNvSpPr/>
          <p:nvPr/>
        </p:nvSpPr>
        <p:spPr>
          <a:xfrm>
            <a:off x="1575368" y="2659854"/>
            <a:ext cx="80486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03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11" name="Google Shape;911;p66"/>
          <p:cNvSpPr txBox="1"/>
          <p:nvPr/>
        </p:nvSpPr>
        <p:spPr>
          <a:xfrm>
            <a:off x="1912200" y="174676"/>
            <a:ext cx="53196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목차</a:t>
            </a:r>
            <a:endParaRPr sz="37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2" name="Google Shape;912;p66"/>
          <p:cNvSpPr/>
          <p:nvPr/>
        </p:nvSpPr>
        <p:spPr>
          <a:xfrm>
            <a:off x="5206424" y="1180119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 선정 이유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3" name="Google Shape;913;p66"/>
          <p:cNvSpPr/>
          <p:nvPr/>
        </p:nvSpPr>
        <p:spPr>
          <a:xfrm>
            <a:off x="5247399" y="2706056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4" name="Google Shape;914;p66"/>
          <p:cNvSpPr/>
          <p:nvPr/>
        </p:nvSpPr>
        <p:spPr>
          <a:xfrm>
            <a:off x="2124249" y="2659856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 / 조원 역할</a:t>
            </a: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5" name="Google Shape;915;p66"/>
          <p:cNvSpPr txBox="1"/>
          <p:nvPr/>
        </p:nvSpPr>
        <p:spPr>
          <a:xfrm>
            <a:off x="5247400" y="13987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선정 배경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66"/>
          <p:cNvSpPr txBox="1"/>
          <p:nvPr/>
        </p:nvSpPr>
        <p:spPr>
          <a:xfrm>
            <a:off x="2124250" y="3006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시간 계획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 역할 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4"/>
          <p:cNvSpPr txBox="1"/>
          <p:nvPr/>
        </p:nvSpPr>
        <p:spPr>
          <a:xfrm>
            <a:off x="4414950" y="1691324"/>
            <a:ext cx="40527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33" name="Google Shape;1133;p84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34" name="Google Shape;1134;p84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(사이즈 조절 300*300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35" name="Google Shape;11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79700"/>
            <a:ext cx="7444199" cy="3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5"/>
          <p:cNvSpPr txBox="1"/>
          <p:nvPr/>
        </p:nvSpPr>
        <p:spPr>
          <a:xfrm>
            <a:off x="3950788" y="2730100"/>
            <a:ext cx="45870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검증 정확도: 0.38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다른 전처리 보다 50초 정도 학습시간이 빨랐음.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컬러가 중요한 기준이 되지 않을것 같아서 기대했지만 딱히 큰 변화 없음. 학습 정확도는 천천히 올라감.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41" name="Google Shape;1141;p85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42" name="Google Shape;1142;p8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143" name="Google Shape;1143;p85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(흑백 처리)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44" name="Google Shape;1144;p85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흑백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45" name="Google Shape;114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725" y="1092100"/>
            <a:ext cx="4587126" cy="10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6"/>
          <p:cNvSpPr txBox="1"/>
          <p:nvPr/>
        </p:nvSpPr>
        <p:spPr>
          <a:xfrm>
            <a:off x="4414950" y="1691324"/>
            <a:ext cx="40527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51" name="Google Shape;1151;p86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52" name="Google Shape;1152;p86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(흑백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53" name="Google Shape;11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75" y="947250"/>
            <a:ext cx="7392400" cy="32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7"/>
          <p:cNvSpPr txBox="1"/>
          <p:nvPr/>
        </p:nvSpPr>
        <p:spPr>
          <a:xfrm>
            <a:off x="4108700" y="3053500"/>
            <a:ext cx="4359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검증 정확도: 0.37</a:t>
            </a: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원본과 학습시간도 거의 비슷하고 딱히 큰 차이 없음.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학습 정확도가 원본보다는 천천히 올라가지만 흑백보단 빠름.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59" name="Google Shape;1159;p8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8" b="298"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160" name="Google Shape;1160;p87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(회전)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61" name="Google Shape;1161;p87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회전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62" name="Google Shape;116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50" y="1092100"/>
            <a:ext cx="4358901" cy="943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8"/>
          <p:cNvSpPr txBox="1"/>
          <p:nvPr/>
        </p:nvSpPr>
        <p:spPr>
          <a:xfrm>
            <a:off x="4414950" y="1691324"/>
            <a:ext cx="40527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68" name="Google Shape;1168;p88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69" name="Google Shape;1169;p88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(회전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70" name="Google Shape;11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03075"/>
            <a:ext cx="7444201" cy="33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9"/>
          <p:cNvSpPr txBox="1"/>
          <p:nvPr/>
        </p:nvSpPr>
        <p:spPr>
          <a:xfrm>
            <a:off x="4108700" y="3053500"/>
            <a:ext cx="4359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검증 정확도: 0.40</a:t>
            </a:r>
            <a:endParaRPr sz="21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흑백 보다 학습 정확도가 천천히 올라감.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별로 기대를 안했지만, 흑백이나 회전처리 보다 높게 나왔음.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76" name="Google Shape;1176;p8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6" r="396"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177" name="Google Shape;1177;p89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(HSV로 색상 변경)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78" name="Google Shape;1178;p89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HSV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79" name="Google Shape;11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00" y="1092100"/>
            <a:ext cx="4117400" cy="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0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85" name="Google Shape;1185;p90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(HSV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86" name="Google Shape;118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51125"/>
            <a:ext cx="7444201" cy="3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1"/>
          <p:cNvSpPr txBox="1"/>
          <p:nvPr/>
        </p:nvSpPr>
        <p:spPr>
          <a:xfrm>
            <a:off x="4108700" y="3100950"/>
            <a:ext cx="4359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검증 정확도: 0.42</a:t>
            </a:r>
            <a:endParaRPr sz="21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두 번째로 높은 검증 정확도를 기록하였음.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92" name="Google Shape;1192;p9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90" b="680"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193" name="Google Shape;1193;p91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(평탄화)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94" name="Google Shape;1194;p91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평탄화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95" name="Google Shape;11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00" y="1092100"/>
            <a:ext cx="4535176" cy="13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2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01" name="Google Shape;1201;p92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(평탄화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02" name="Google Shape;120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03075"/>
            <a:ext cx="7627625" cy="333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93"/>
          <p:cNvSpPr txBox="1"/>
          <p:nvPr/>
        </p:nvSpPr>
        <p:spPr>
          <a:xfrm>
            <a:off x="4065400" y="3376600"/>
            <a:ext cx="4359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검증 정확도: 0.40</a:t>
            </a:r>
            <a:endParaRPr sz="21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Closing 보다 학습 정확도가 천천히 올라감.</a:t>
            </a:r>
            <a:endParaRPr sz="21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08" name="Google Shape;1208;p9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9" b="189"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209" name="Google Shape;1209;p93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(Opening 처리)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10" name="Google Shape;1210;p93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오픈닝 처리 한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11" name="Google Shape;12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00" y="1092100"/>
            <a:ext cx="4115655" cy="12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7"/>
          <p:cNvSpPr/>
          <p:nvPr/>
        </p:nvSpPr>
        <p:spPr>
          <a:xfrm>
            <a:off x="800424" y="3507768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행복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922" name="Google Shape;922;p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8170" y="2025474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23" name="Google Shape;923;p6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880091" y="2025549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24" name="Google Shape;924;p6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750012" y="2025624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25" name="Google Shape;925;p6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6599" r="16599"/>
          <a:stretch/>
        </p:blipFill>
        <p:spPr>
          <a:xfrm>
            <a:off x="6683447" y="2025474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26" name="Google Shape;926;p67"/>
          <p:cNvSpPr/>
          <p:nvPr/>
        </p:nvSpPr>
        <p:spPr>
          <a:xfrm>
            <a:off x="6505549" y="3507780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편안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27" name="Google Shape;927;p67"/>
          <p:cNvSpPr/>
          <p:nvPr/>
        </p:nvSpPr>
        <p:spPr>
          <a:xfrm>
            <a:off x="4603812" y="3507768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화남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28" name="Google Shape;928;p67"/>
          <p:cNvSpPr/>
          <p:nvPr/>
        </p:nvSpPr>
        <p:spPr>
          <a:xfrm>
            <a:off x="2638537" y="3507768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슬픔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29" name="Google Shape;929;p67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 &amp; 주제 설명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30" name="Google Shape;930;p67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소개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31" name="Google Shape;931;p67"/>
          <p:cNvSpPr txBox="1"/>
          <p:nvPr/>
        </p:nvSpPr>
        <p:spPr>
          <a:xfrm>
            <a:off x="2039102" y="12891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총 4개의 감정으로 분류되어 있는 이미지들을 딥러닝 모델에 학습시키고 테스트 정확도를 최대한 올려보기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4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17" name="Google Shape;1217;p94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(Opening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18" name="Google Shape;121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51125"/>
            <a:ext cx="7444201" cy="3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95"/>
          <p:cNvSpPr txBox="1"/>
          <p:nvPr/>
        </p:nvSpPr>
        <p:spPr>
          <a:xfrm>
            <a:off x="4108700" y="3376600"/>
            <a:ext cx="4359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1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검증 정확도: 0.40</a:t>
            </a: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Dongle"/>
                <a:ea typeface="Dongle"/>
                <a:cs typeface="Dongle"/>
                <a:sym typeface="Dongle"/>
              </a:rPr>
              <a:t>Opening보다 학습 정확도가 빨리 올라감.</a:t>
            </a:r>
            <a:endParaRPr sz="21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24" name="Google Shape;1224;p9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81" b="1191"/>
          <a:stretch/>
        </p:blipFill>
        <p:spPr>
          <a:xfrm>
            <a:off x="838192" y="1092109"/>
            <a:ext cx="3000300" cy="3000300"/>
          </a:xfrm>
          <a:prstGeom prst="roundRect">
            <a:avLst>
              <a:gd name="adj" fmla="val 682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1225" name="Google Shape;1225;p95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(Closing 처리)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26" name="Google Shape;1226;p95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클로징 처리 한 이미지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27" name="Google Shape;122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00" y="1092100"/>
            <a:ext cx="4236501" cy="1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6"/>
          <p:cNvSpPr txBox="1"/>
          <p:nvPr/>
        </p:nvSpPr>
        <p:spPr>
          <a:xfrm>
            <a:off x="4414950" y="1092100"/>
            <a:ext cx="42483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33" name="Google Shape;1233;p96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(Closing 학습 과정)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34" name="Google Shape;12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33200"/>
            <a:ext cx="7530226" cy="3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7"/>
          <p:cNvSpPr txBox="1"/>
          <p:nvPr/>
        </p:nvSpPr>
        <p:spPr>
          <a:xfrm>
            <a:off x="674275" y="1136525"/>
            <a:ext cx="32982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가우시얀 블러: 검증 정확도 0.36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미디언 블러: 검증 정확도 0.41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빌라테랄 필터: 검증 정확도 0.38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샤프닝: 검증 정확도 0.44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엣지 감지: 검증 정확도 0.24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Otsu 이진화: 검증 정확도 0.34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40" name="Google Shape;1240;p97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(여러가지 종합)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41" name="Google Shape;124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87" y="532175"/>
            <a:ext cx="3150325" cy="32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85814">
            <a:off x="4447600" y="508400"/>
            <a:ext cx="1071450" cy="10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7"/>
          <p:cNvSpPr txBox="1"/>
          <p:nvPr/>
        </p:nvSpPr>
        <p:spPr>
          <a:xfrm>
            <a:off x="4838312" y="3894075"/>
            <a:ext cx="31503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샤프닝 처리 이미지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8"/>
          <p:cNvSpPr txBox="1"/>
          <p:nvPr/>
        </p:nvSpPr>
        <p:spPr>
          <a:xfrm>
            <a:off x="4422513" y="3147150"/>
            <a:ext cx="3944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조사해본 결과, 이미지 특징 추출은 이미지 전처리 단계는 아님.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같은 색깔의 원들이 비슷한 특징을 가지고 있음을 보여줌.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의료 이미지에서 병변 영역들을 식별하는데 쓰일 수 있음.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49" name="Google Shape;1249;p98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(이미지 특징 추출)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50" name="Google Shape;1250;p98"/>
          <p:cNvSpPr txBox="1"/>
          <p:nvPr/>
        </p:nvSpPr>
        <p:spPr>
          <a:xfrm>
            <a:off x="838201" y="4139850"/>
            <a:ext cx="3000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   이미지 특징 추출</a:t>
            </a:r>
            <a:endParaRPr sz="19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51" name="Google Shape;125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75" y="903075"/>
            <a:ext cx="3434425" cy="32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575" y="903075"/>
            <a:ext cx="3944276" cy="20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9"/>
          <p:cNvSpPr txBox="1"/>
          <p:nvPr/>
        </p:nvSpPr>
        <p:spPr>
          <a:xfrm>
            <a:off x="674275" y="1208075"/>
            <a:ext cx="74442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Dongle"/>
              <a:buAutoNum type="arabicPeriod"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ResNet50같은 향상된 아키텍쳐로, 원본 + 샤프닝(1등) + 미디언 블러(3등) 이런식으로 데이터 증강을 해서 학습을 시켜 볼 예정.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Dongle"/>
              <a:buAutoNum type="arabicPeriod"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여러가지 이미지 전처리를 해보았지만 모델의 한계로 과적합 현상이 너무 빨리 일어나서 큰 차이점들은 찾아볼수 없었음. 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58" name="Google Shape;1258;p99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이미지 전처리 결과 (결론 및 다음 예정)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00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 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64" name="Google Shape;1264;p100"/>
          <p:cNvSpPr txBox="1"/>
          <p:nvPr/>
        </p:nvSpPr>
        <p:spPr>
          <a:xfrm>
            <a:off x="67427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시간 계획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65" name="Google Shape;1265;p100"/>
          <p:cNvSpPr txBox="1"/>
          <p:nvPr/>
        </p:nvSpPr>
        <p:spPr>
          <a:xfrm>
            <a:off x="1759600" y="3193950"/>
            <a:ext cx="17118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10월 28,29일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아키텍쳐 조사 및 공부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266" name="Google Shape;126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200" y="1949550"/>
            <a:ext cx="1220000" cy="124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348" y="1949801"/>
            <a:ext cx="1220000" cy="1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367175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43185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57200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84255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00"/>
          <p:cNvSpPr txBox="1"/>
          <p:nvPr/>
        </p:nvSpPr>
        <p:spPr>
          <a:xfrm>
            <a:off x="3166475" y="1289100"/>
            <a:ext cx="13323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10월 30,31일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프로젝트에 적용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73" name="Google Shape;1273;p100"/>
          <p:cNvSpPr txBox="1"/>
          <p:nvPr/>
        </p:nvSpPr>
        <p:spPr>
          <a:xfrm>
            <a:off x="4388650" y="3193950"/>
            <a:ext cx="25404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11월 1일</a:t>
            </a:r>
            <a:endParaRPr sz="2400">
              <a:solidFill>
                <a:srgbClr val="FFFF00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아키텍쳐 선택, 내용정리 및 회의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74" name="Google Shape;1274;p100"/>
          <p:cNvSpPr txBox="1"/>
          <p:nvPr/>
        </p:nvSpPr>
        <p:spPr>
          <a:xfrm>
            <a:off x="5697750" y="1240450"/>
            <a:ext cx="20079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11월 2일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결과정리 및 중간발표2준비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1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 역할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0" name="Google Shape;1280;p101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조원 역할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1" name="Google Shape;1281;p101"/>
          <p:cNvSpPr txBox="1"/>
          <p:nvPr/>
        </p:nvSpPr>
        <p:spPr>
          <a:xfrm>
            <a:off x="659925" y="1289100"/>
            <a:ext cx="2959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기본적으로는 조금씩 전부 다 참여.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시간이 오래 걸리는 작업만 분할.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발표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주제/중간1: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중간2: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최종: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2" name="Google Shape;1282;p101"/>
          <p:cNvSpPr txBox="1"/>
          <p:nvPr/>
        </p:nvSpPr>
        <p:spPr>
          <a:xfrm>
            <a:off x="3485275" y="1240550"/>
            <a:ext cx="2959800" cy="3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전처리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박성호:사이즈, 흑백, 회전, 평탄화, HSV색상, Opening, Closing.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김동인: 이미지 특징 검출, otsu 이진화.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조현서: 가우시얀, 미디언,빌라테랄,샤프닝, 엣지 감지. 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3" name="Google Shape;1283;p101"/>
          <p:cNvSpPr txBox="1"/>
          <p:nvPr/>
        </p:nvSpPr>
        <p:spPr>
          <a:xfrm>
            <a:off x="6040275" y="1240550"/>
            <a:ext cx="26163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여러가지 아키텍쳐 평가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???: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???: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???: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(아키텍처 조사 후 분할)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2"/>
          <p:cNvSpPr txBox="1"/>
          <p:nvPr/>
        </p:nvSpPr>
        <p:spPr>
          <a:xfrm>
            <a:off x="1619250" y="1721359"/>
            <a:ext cx="5905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1조 강아지 감정 분석하기(중간발표2)</a:t>
            </a:r>
            <a:endParaRPr sz="5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9" name="Google Shape;1289;p102"/>
          <p:cNvSpPr/>
          <p:nvPr/>
        </p:nvSpPr>
        <p:spPr>
          <a:xfrm rot="-8526">
            <a:off x="3752247" y="2917027"/>
            <a:ext cx="1814406" cy="440702"/>
          </a:xfrm>
          <a:prstGeom prst="roundRect">
            <a:avLst>
              <a:gd name="adj" fmla="val 50000"/>
            </a:avLst>
          </a:prstGeom>
          <a:solidFill>
            <a:srgbClr val="F86A6C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ngle Light"/>
                <a:ea typeface="Dongle Light"/>
                <a:cs typeface="Dongle Light"/>
                <a:sym typeface="Dongle Light"/>
              </a:rPr>
              <a:t>박성호, 김동인, 조현서</a:t>
            </a:r>
            <a:endParaRPr sz="2400">
              <a:solidFill>
                <a:schemeClr val="lt1"/>
              </a:solidFill>
              <a:latin typeface="Dongle Light"/>
              <a:ea typeface="Dongle Light"/>
              <a:cs typeface="Dongle Light"/>
              <a:sym typeface="Dongl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03"/>
          <p:cNvSpPr txBox="1"/>
          <p:nvPr/>
        </p:nvSpPr>
        <p:spPr>
          <a:xfrm>
            <a:off x="2013000" y="1523875"/>
            <a:ext cx="2796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&amp; 모델 설명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전반적인 코드 설명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각 모델의 결과값 확인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결론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5" name="Google Shape;1295;p103"/>
          <p:cNvSpPr/>
          <p:nvPr/>
        </p:nvSpPr>
        <p:spPr>
          <a:xfrm>
            <a:off x="2067099" y="1223869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진행 사항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6" name="Google Shape;1296;p103"/>
          <p:cNvSpPr/>
          <p:nvPr/>
        </p:nvSpPr>
        <p:spPr>
          <a:xfrm>
            <a:off x="1575368" y="1133921"/>
            <a:ext cx="80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01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297" name="Google Shape;1297;p103"/>
          <p:cNvSpPr/>
          <p:nvPr/>
        </p:nvSpPr>
        <p:spPr>
          <a:xfrm>
            <a:off x="4657551" y="1133921"/>
            <a:ext cx="80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02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298" name="Google Shape;1298;p103"/>
          <p:cNvSpPr/>
          <p:nvPr/>
        </p:nvSpPr>
        <p:spPr>
          <a:xfrm>
            <a:off x="1575368" y="3146929"/>
            <a:ext cx="80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03</a:t>
            </a:r>
            <a:endParaRPr sz="21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299" name="Google Shape;1299;p103"/>
          <p:cNvSpPr txBox="1"/>
          <p:nvPr/>
        </p:nvSpPr>
        <p:spPr>
          <a:xfrm>
            <a:off x="1912200" y="174676"/>
            <a:ext cx="53196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목차</a:t>
            </a:r>
            <a:endParaRPr sz="37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0" name="Google Shape;1300;p103"/>
          <p:cNvSpPr/>
          <p:nvPr/>
        </p:nvSpPr>
        <p:spPr>
          <a:xfrm>
            <a:off x="5206424" y="1180119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1" name="Google Shape;1301;p103"/>
          <p:cNvSpPr/>
          <p:nvPr/>
        </p:nvSpPr>
        <p:spPr>
          <a:xfrm>
            <a:off x="2124249" y="3146931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조원별 역할</a:t>
            </a: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2" name="Google Shape;1302;p103"/>
          <p:cNvSpPr txBox="1"/>
          <p:nvPr/>
        </p:nvSpPr>
        <p:spPr>
          <a:xfrm>
            <a:off x="5247400" y="1398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시간 계획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3" name="Google Shape;1303;p103"/>
          <p:cNvSpPr txBox="1"/>
          <p:nvPr/>
        </p:nvSpPr>
        <p:spPr>
          <a:xfrm>
            <a:off x="2124250" y="34931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 역할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8"/>
          <p:cNvSpPr txBox="1"/>
          <p:nvPr/>
        </p:nvSpPr>
        <p:spPr>
          <a:xfrm>
            <a:off x="4774350" y="2777000"/>
            <a:ext cx="17121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여러가지 아키텍처 알아보고, 파라미터 튜닝, 과적합 내려보기.</a:t>
            </a:r>
            <a:endParaRPr sz="22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7" name="Google Shape;937;p68"/>
          <p:cNvSpPr/>
          <p:nvPr/>
        </p:nvSpPr>
        <p:spPr>
          <a:xfrm>
            <a:off x="1335751" y="1878232"/>
            <a:ext cx="6561356" cy="411978"/>
          </a:xfrm>
          <a:custGeom>
            <a:avLst/>
            <a:gdLst/>
            <a:ahLst/>
            <a:cxnLst/>
            <a:rect l="l" t="t" r="r" b="b"/>
            <a:pathLst>
              <a:path w="10315575" h="647700" extrusionOk="0">
                <a:moveTo>
                  <a:pt x="95250" y="501110"/>
                </a:moveTo>
                <a:cubicBezTo>
                  <a:pt x="169354" y="535591"/>
                  <a:pt x="257270" y="557593"/>
                  <a:pt x="369760" y="557593"/>
                </a:cubicBezTo>
                <a:cubicBezTo>
                  <a:pt x="884872" y="557689"/>
                  <a:pt x="884872" y="95250"/>
                  <a:pt x="1400080" y="95250"/>
                </a:cubicBezTo>
                <a:cubicBezTo>
                  <a:pt x="1915287" y="95250"/>
                  <a:pt x="1915287" y="557689"/>
                  <a:pt x="2430399" y="557689"/>
                </a:cubicBezTo>
                <a:cubicBezTo>
                  <a:pt x="2945606" y="557689"/>
                  <a:pt x="2945606" y="95250"/>
                  <a:pt x="3460718" y="95250"/>
                </a:cubicBezTo>
                <a:cubicBezTo>
                  <a:pt x="3975925" y="95250"/>
                  <a:pt x="3975925" y="557689"/>
                  <a:pt x="4491037" y="557689"/>
                </a:cubicBezTo>
                <a:cubicBezTo>
                  <a:pt x="5006245" y="557689"/>
                  <a:pt x="5006245" y="95250"/>
                  <a:pt x="5521452" y="95250"/>
                </a:cubicBezTo>
                <a:cubicBezTo>
                  <a:pt x="6036659" y="95250"/>
                  <a:pt x="6036659" y="557689"/>
                  <a:pt x="6551771" y="557689"/>
                </a:cubicBezTo>
                <a:cubicBezTo>
                  <a:pt x="7066883" y="557689"/>
                  <a:pt x="7066883" y="95250"/>
                  <a:pt x="7581995" y="95250"/>
                </a:cubicBezTo>
                <a:cubicBezTo>
                  <a:pt x="8097202" y="95250"/>
                  <a:pt x="8097202" y="557689"/>
                  <a:pt x="8612314" y="557689"/>
                </a:cubicBezTo>
                <a:cubicBezTo>
                  <a:pt x="9127426" y="557689"/>
                  <a:pt x="9127426" y="95250"/>
                  <a:pt x="9642633" y="95250"/>
                </a:cubicBezTo>
                <a:cubicBezTo>
                  <a:pt x="9947624" y="95250"/>
                  <a:pt x="10072021" y="257365"/>
                  <a:pt x="10229659" y="389572"/>
                </a:cubicBezTo>
              </a:path>
            </a:pathLst>
          </a:custGeom>
          <a:noFill/>
          <a:ln w="25400" cap="rnd" cmpd="sng">
            <a:solidFill>
              <a:srgbClr val="F86A6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8" name="Google Shape;938;p68"/>
          <p:cNvSpPr/>
          <p:nvPr/>
        </p:nvSpPr>
        <p:spPr>
          <a:xfrm>
            <a:off x="1209691" y="1333710"/>
            <a:ext cx="656019" cy="656019"/>
          </a:xfrm>
          <a:prstGeom prst="ellipse">
            <a:avLst/>
          </a:prstGeom>
          <a:solidFill>
            <a:schemeClr val="lt1"/>
          </a:solidFill>
          <a:ln w="127000" cap="rnd" cmpd="sng">
            <a:solidFill>
              <a:srgbClr val="F86A6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01</a:t>
            </a:r>
            <a:endParaRPr sz="15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39" name="Google Shape;939;p68"/>
          <p:cNvSpPr/>
          <p:nvPr/>
        </p:nvSpPr>
        <p:spPr>
          <a:xfrm>
            <a:off x="3213036" y="2178714"/>
            <a:ext cx="656019" cy="656019"/>
          </a:xfrm>
          <a:prstGeom prst="ellipse">
            <a:avLst/>
          </a:prstGeom>
          <a:solidFill>
            <a:schemeClr val="lt1"/>
          </a:solidFill>
          <a:ln w="127000" cap="rnd" cmpd="sng">
            <a:solidFill>
              <a:srgbClr val="F86A6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02</a:t>
            </a:r>
            <a:endParaRPr sz="15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40" name="Google Shape;940;p68"/>
          <p:cNvSpPr/>
          <p:nvPr/>
        </p:nvSpPr>
        <p:spPr>
          <a:xfrm>
            <a:off x="5197942" y="1333710"/>
            <a:ext cx="656019" cy="656019"/>
          </a:xfrm>
          <a:prstGeom prst="ellipse">
            <a:avLst/>
          </a:prstGeom>
          <a:solidFill>
            <a:schemeClr val="lt1"/>
          </a:solidFill>
          <a:ln w="127000" cap="rnd" cmpd="sng">
            <a:solidFill>
              <a:srgbClr val="F86A6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03</a:t>
            </a:r>
            <a:endParaRPr sz="15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41" name="Google Shape;941;p68"/>
          <p:cNvSpPr/>
          <p:nvPr/>
        </p:nvSpPr>
        <p:spPr>
          <a:xfrm>
            <a:off x="7136663" y="2178714"/>
            <a:ext cx="656019" cy="656019"/>
          </a:xfrm>
          <a:prstGeom prst="ellipse">
            <a:avLst/>
          </a:prstGeom>
          <a:solidFill>
            <a:schemeClr val="lt1"/>
          </a:solidFill>
          <a:ln w="127000" cap="rnd" cmpd="sng">
            <a:solidFill>
              <a:srgbClr val="F86A6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04</a:t>
            </a:r>
            <a:endParaRPr sz="1500">
              <a:solidFill>
                <a:srgbClr val="451513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42" name="Google Shape;942;p68"/>
          <p:cNvSpPr txBox="1"/>
          <p:nvPr/>
        </p:nvSpPr>
        <p:spPr>
          <a:xfrm>
            <a:off x="732398" y="2777010"/>
            <a:ext cx="16659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케글에서 각 감정당 약 4천개 이미지 파일</a:t>
            </a:r>
            <a:endParaRPr sz="23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43" name="Google Shape;943;p68"/>
          <p:cNvSpPr/>
          <p:nvPr/>
        </p:nvSpPr>
        <p:spPr>
          <a:xfrm>
            <a:off x="704800" y="2385030"/>
            <a:ext cx="1665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데이터 구하기</a:t>
            </a:r>
            <a:endParaRPr sz="29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4" name="Google Shape;944;p68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 &amp; 주제 설명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5" name="Google Shape;945;p68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진행방법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6" name="Google Shape;946;p68"/>
          <p:cNvSpPr/>
          <p:nvPr/>
        </p:nvSpPr>
        <p:spPr>
          <a:xfrm>
            <a:off x="2698875" y="3129055"/>
            <a:ext cx="1665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전처리</a:t>
            </a:r>
            <a:endParaRPr sz="29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7" name="Google Shape;947;p68"/>
          <p:cNvSpPr/>
          <p:nvPr/>
        </p:nvSpPr>
        <p:spPr>
          <a:xfrm>
            <a:off x="4669913" y="2385030"/>
            <a:ext cx="1665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아키텍쳐 선택</a:t>
            </a:r>
            <a:endParaRPr sz="29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8" name="Google Shape;948;p68"/>
          <p:cNvSpPr/>
          <p:nvPr/>
        </p:nvSpPr>
        <p:spPr>
          <a:xfrm>
            <a:off x="6687125" y="3129055"/>
            <a:ext cx="1665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평가</a:t>
            </a:r>
            <a:endParaRPr sz="29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9" name="Google Shape;949;p68"/>
          <p:cNvSpPr txBox="1"/>
          <p:nvPr/>
        </p:nvSpPr>
        <p:spPr>
          <a:xfrm>
            <a:off x="6631748" y="3540960"/>
            <a:ext cx="16659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평가 지표들에 대해 공부. 정확도 올려보기.</a:t>
            </a:r>
            <a:endParaRPr sz="23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0" name="Google Shape;950;p68"/>
          <p:cNvSpPr txBox="1"/>
          <p:nvPr/>
        </p:nvSpPr>
        <p:spPr>
          <a:xfrm>
            <a:off x="2941474" y="3556400"/>
            <a:ext cx="12897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여러가지 이미지 전처리 해보기</a:t>
            </a:r>
            <a:endParaRPr sz="22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5151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4"/>
          <p:cNvSpPr txBox="1"/>
          <p:nvPr/>
        </p:nvSpPr>
        <p:spPr>
          <a:xfrm>
            <a:off x="3393300" y="484300"/>
            <a:ext cx="235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&amp; 모델 설명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9" name="Google Shape;1309;p104"/>
          <p:cNvSpPr/>
          <p:nvPr/>
        </p:nvSpPr>
        <p:spPr>
          <a:xfrm>
            <a:off x="1068200" y="1187300"/>
            <a:ext cx="5353500" cy="2655600"/>
          </a:xfrm>
          <a:prstGeom prst="rect">
            <a:avLst/>
          </a:prstGeom>
          <a:noFill/>
          <a:ln w="9525" cap="flat" cmpd="sng">
            <a:solidFill>
              <a:srgbClr val="90B2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1.  </a:t>
            </a: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EfficientNet:  </a:t>
            </a: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자원  사용 효율성을 갖춘 모델로, 다양한 크기와 성능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요구 사항에 대응 할 수 있음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2. </a:t>
            </a: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VGG16: </a:t>
            </a: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간단하고 효과적인 이미지 분류 모델로, 물체를 식별하는데 사용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성능이 제한적이고 정교하고 복잡한 작업에 대한 성능이 떨어짐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3. </a:t>
            </a: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DenseNet121: </a:t>
            </a: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밀접 연결을 사용하여 특징을 효과적으로  작은     데이터셋에서도 잘 작동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5"/>
          <p:cNvSpPr txBox="1"/>
          <p:nvPr/>
        </p:nvSpPr>
        <p:spPr>
          <a:xfrm>
            <a:off x="3393300" y="484300"/>
            <a:ext cx="23574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&amp; 모델 설명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15" name="Google Shape;1315;p105"/>
          <p:cNvSpPr/>
          <p:nvPr/>
        </p:nvSpPr>
        <p:spPr>
          <a:xfrm>
            <a:off x="884875" y="1243950"/>
            <a:ext cx="4514100" cy="2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4. ResNet50: </a:t>
            </a: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깊은 신경망 구조로, 이미지 분류와 물체 감지 작업에 높은 정확성을 제공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5. MobileNet: </a:t>
            </a: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모바일 기기에서도 빠르고 효율적인 이미지 처리를 위한 가벼운 딥러닝 모델, 경량성을 추구하는 모델이므로 높은 정확성을 요하는 작업에서 성능 이 떨어짐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6. InceptionV3: </a:t>
            </a:r>
            <a:r>
              <a:rPr lang="ko" sz="20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다른 모델에 비해 효율적인 계산과 더 나은 성능을 제공, 높은 정확성과 낮은 계산비용을 가지며, 복잡한 모델 구조와 메모리 요구량이 높을 수 있음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6"/>
          <p:cNvSpPr txBox="1"/>
          <p:nvPr/>
        </p:nvSpPr>
        <p:spPr>
          <a:xfrm>
            <a:off x="2277750" y="468425"/>
            <a:ext cx="45885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모델별 코드의 두가지 분류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1" name="Google Shape;1321;p106"/>
          <p:cNvSpPr txBox="1"/>
          <p:nvPr/>
        </p:nvSpPr>
        <p:spPr>
          <a:xfrm>
            <a:off x="685600" y="1567600"/>
            <a:ext cx="26547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Dongle"/>
                <a:ea typeface="Dongle"/>
                <a:cs typeface="Dongle"/>
                <a:sym typeface="Dongle"/>
              </a:rPr>
              <a:t>1.전이학습학습x, 파인튜닝 x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Dongle"/>
                <a:ea typeface="Dongle"/>
                <a:cs typeface="Dongle"/>
                <a:sym typeface="Dongle"/>
              </a:rPr>
              <a:t>특징: 사이즈(350,350)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Dongle"/>
                <a:ea typeface="Dongle"/>
                <a:cs typeface="Dongle"/>
                <a:sym typeface="Dongle"/>
              </a:rPr>
              <a:t>imagenet 사용x(가중치x)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2" name="Google Shape;1322;p106"/>
          <p:cNvSpPr txBox="1"/>
          <p:nvPr/>
        </p:nvSpPr>
        <p:spPr>
          <a:xfrm>
            <a:off x="4132475" y="1567600"/>
            <a:ext cx="4667400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Dongle"/>
                <a:ea typeface="Dongle"/>
                <a:cs typeface="Dongle"/>
                <a:sym typeface="Dongle"/>
              </a:rPr>
              <a:t>2. 전이학습O, 파인튜닝O(50퍼 파인튜닝X, 50퍼 파인튜닝O)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Dongle"/>
                <a:ea typeface="Dongle"/>
                <a:cs typeface="Dongle"/>
                <a:sym typeface="Dongle"/>
              </a:rPr>
              <a:t>특징: 50퍼식 각각 파인튜닝 안하고 하고를 함으로 정확도, 안정성 향상 및 과적합 방지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07"/>
          <p:cNvSpPr txBox="1"/>
          <p:nvPr/>
        </p:nvSpPr>
        <p:spPr>
          <a:xfrm>
            <a:off x="3411150" y="0"/>
            <a:ext cx="23217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1.전이학습 x, 파인튜닝x</a:t>
            </a:r>
            <a:r>
              <a:rPr lang="ko" sz="23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r>
              <a:rPr lang="ko" sz="25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코드</a:t>
            </a:r>
            <a:endParaRPr sz="1800"/>
          </a:p>
        </p:txBody>
      </p:sp>
      <p:pic>
        <p:nvPicPr>
          <p:cNvPr id="1328" name="Google Shape;13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5" y="593025"/>
            <a:ext cx="3236249" cy="37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375" y="593026"/>
            <a:ext cx="5094225" cy="33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08"/>
          <p:cNvSpPr txBox="1"/>
          <p:nvPr/>
        </p:nvSpPr>
        <p:spPr>
          <a:xfrm>
            <a:off x="2265900" y="117200"/>
            <a:ext cx="46122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2.전이학습o,파인튜닝o 50퍼 파인튜닝x 50퍼 파인튜닝 O</a:t>
            </a:r>
            <a:r>
              <a:rPr lang="ko" sz="23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1600"/>
          </a:p>
        </p:txBody>
      </p:sp>
      <p:pic>
        <p:nvPicPr>
          <p:cNvPr id="1335" name="Google Shape;13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0" y="661125"/>
            <a:ext cx="2783500" cy="35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0" y="661125"/>
            <a:ext cx="4024399" cy="352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09"/>
          <p:cNvSpPr txBox="1"/>
          <p:nvPr/>
        </p:nvSpPr>
        <p:spPr>
          <a:xfrm>
            <a:off x="2265900" y="117200"/>
            <a:ext cx="46122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2.전이학습o,파인튜닝o 50% 파인튜닝x 50퍼 파인튜닝 O</a:t>
            </a:r>
            <a:r>
              <a:rPr lang="ko" sz="23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1600"/>
          </a:p>
        </p:txBody>
      </p:sp>
      <p:pic>
        <p:nvPicPr>
          <p:cNvPr id="1342" name="Google Shape;13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100"/>
            <a:ext cx="8839202" cy="312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0"/>
          <p:cNvSpPr txBox="1"/>
          <p:nvPr/>
        </p:nvSpPr>
        <p:spPr>
          <a:xfrm>
            <a:off x="3613500" y="434425"/>
            <a:ext cx="19170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Dongle"/>
                <a:ea typeface="Dongle"/>
                <a:cs typeface="Dongle"/>
                <a:sym typeface="Dongle"/>
              </a:rPr>
              <a:t>전체 모델 결과 확인</a:t>
            </a:r>
            <a:endParaRPr sz="2500" b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348" name="Google Shape;134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0125"/>
            <a:ext cx="8839199" cy="31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1"/>
          <p:cNvSpPr txBox="1"/>
          <p:nvPr/>
        </p:nvSpPr>
        <p:spPr>
          <a:xfrm>
            <a:off x="674275" y="1208075"/>
            <a:ext cx="74442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결론 : 가장 정확도가 높은 83%인 InceptionV3 모델을 사용하기로 결정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다음 예정: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Dongle"/>
              <a:buAutoNum type="arabicPeriod"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전처리 작업한 이미지를 딥러닝에 적용하기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Dongle"/>
              <a:buAutoNum type="arabicPeriod"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선택한 모델 구조 재구성( 모델에 맞는 최적화된 레이로 구성)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Dongle"/>
              <a:buAutoNum type="arabicPeriod"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파라미터 수정(learning rate 조정, 이미지 사이즈 및 조정, 배치 사이즈 조정)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Dongle"/>
              <a:buAutoNum type="arabicPeriod"/>
            </a:pPr>
            <a:r>
              <a:rPr lang="ko" sz="2300" b="1">
                <a:latin typeface="Dongle"/>
                <a:ea typeface="Dongle"/>
                <a:cs typeface="Dongle"/>
                <a:sym typeface="Dongle"/>
              </a:rPr>
              <a:t>이미지 배치 수정 및 삭제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54" name="Google Shape;1354;p111"/>
          <p:cNvSpPr txBox="1"/>
          <p:nvPr/>
        </p:nvSpPr>
        <p:spPr>
          <a:xfrm>
            <a:off x="674276" y="341175"/>
            <a:ext cx="74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결론 및 다음 예정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12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 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60" name="Google Shape;1360;p112"/>
          <p:cNvSpPr txBox="1"/>
          <p:nvPr/>
        </p:nvSpPr>
        <p:spPr>
          <a:xfrm>
            <a:off x="67427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시간 계획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61" name="Google Shape;1361;p112"/>
          <p:cNvSpPr txBox="1"/>
          <p:nvPr/>
        </p:nvSpPr>
        <p:spPr>
          <a:xfrm>
            <a:off x="1759600" y="3193950"/>
            <a:ext cx="18678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11월 4,5일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전처리한거 코드에 적용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362" name="Google Shape;1362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200" y="1949550"/>
            <a:ext cx="1220000" cy="124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348" y="1949801"/>
            <a:ext cx="1220000" cy="1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367175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43185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57200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84255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12"/>
          <p:cNvSpPr txBox="1"/>
          <p:nvPr/>
        </p:nvSpPr>
        <p:spPr>
          <a:xfrm>
            <a:off x="3166475" y="1289100"/>
            <a:ext cx="1809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11월 6일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구조 재구성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69" name="Google Shape;1369;p112"/>
          <p:cNvSpPr txBox="1"/>
          <p:nvPr/>
        </p:nvSpPr>
        <p:spPr>
          <a:xfrm>
            <a:off x="4388650" y="3193950"/>
            <a:ext cx="26487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11월 7,8일</a:t>
            </a:r>
            <a:endParaRPr sz="2400">
              <a:solidFill>
                <a:srgbClr val="FFFF00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파라미터 수정,이미지 수정 및 삭제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0" name="Google Shape;1370;p112"/>
          <p:cNvSpPr txBox="1"/>
          <p:nvPr/>
        </p:nvSpPr>
        <p:spPr>
          <a:xfrm>
            <a:off x="5697750" y="1240450"/>
            <a:ext cx="20079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11월 9일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결과정리 및 최종발표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13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 역할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6" name="Google Shape;1376;p113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조원 역할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7" name="Google Shape;1377;p113"/>
          <p:cNvSpPr txBox="1"/>
          <p:nvPr/>
        </p:nvSpPr>
        <p:spPr>
          <a:xfrm>
            <a:off x="659925" y="1289100"/>
            <a:ext cx="2959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기본적으로는 조금씩 전부 다 참여.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시간이 오래 걸리는 작업만 분할.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발표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주제/중간1: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중간2: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최종: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8" name="Google Shape;1378;p113"/>
          <p:cNvSpPr txBox="1"/>
          <p:nvPr/>
        </p:nvSpPr>
        <p:spPr>
          <a:xfrm>
            <a:off x="3485275" y="1240550"/>
            <a:ext cx="2959800" cy="3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여러가지 아키텍처 평가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박성호: InceptionV3, ResNet50 구현 및 평가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김동인: VGG16, EfficeintNet 구현 및 평가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조현서: MobileNet, DenseNet121 구현 및 평가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9" name="Google Shape;1379;p113"/>
          <p:cNvSpPr txBox="1"/>
          <p:nvPr/>
        </p:nvSpPr>
        <p:spPr>
          <a:xfrm>
            <a:off x="6176225" y="1240550"/>
            <a:ext cx="26163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정확도 높여보기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박성호: 전처리 작업한 이미지를 딥러닝에 적용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김동인: 선택한 모델 구조 재구성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조현서: 이미지 배치 수정 및 삭제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(</a:t>
            </a:r>
            <a:r>
              <a:rPr lang="ko" sz="2300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파라미터 수정은 다 같이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)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69"/>
          <p:cNvGrpSpPr/>
          <p:nvPr/>
        </p:nvGrpSpPr>
        <p:grpSpPr>
          <a:xfrm>
            <a:off x="707626" y="1020892"/>
            <a:ext cx="2201624" cy="2697458"/>
            <a:chOff x="288722" y="1625757"/>
            <a:chExt cx="2935498" cy="3596610"/>
          </a:xfrm>
        </p:grpSpPr>
        <p:sp>
          <p:nvSpPr>
            <p:cNvPr id="956" name="Google Shape;956;p69"/>
            <p:cNvSpPr/>
            <p:nvPr/>
          </p:nvSpPr>
          <p:spPr>
            <a:xfrm>
              <a:off x="288722" y="1625757"/>
              <a:ext cx="1783080" cy="3593592"/>
            </a:xfrm>
            <a:custGeom>
              <a:avLst/>
              <a:gdLst/>
              <a:ahLst/>
              <a:cxnLst/>
              <a:rect l="l" t="t" r="r" b="b"/>
              <a:pathLst>
                <a:path w="1783080" h="3593592" extrusionOk="0">
                  <a:moveTo>
                    <a:pt x="1777868" y="1803243"/>
                  </a:moveTo>
                  <a:cubicBezTo>
                    <a:pt x="1777868" y="1057366"/>
                    <a:pt x="1553337" y="418064"/>
                    <a:pt x="1234029" y="147858"/>
                  </a:cubicBezTo>
                  <a:lnTo>
                    <a:pt x="1234029" y="10287"/>
                  </a:lnTo>
                  <a:lnTo>
                    <a:pt x="939958" y="12619"/>
                  </a:lnTo>
                  <a:cubicBezTo>
                    <a:pt x="924733" y="11110"/>
                    <a:pt x="909508" y="10287"/>
                    <a:pt x="894009" y="10287"/>
                  </a:cubicBezTo>
                  <a:cubicBezTo>
                    <a:pt x="405994" y="10287"/>
                    <a:pt x="10287" y="812947"/>
                    <a:pt x="10287" y="1803243"/>
                  </a:cubicBezTo>
                  <a:cubicBezTo>
                    <a:pt x="10287" y="2793538"/>
                    <a:pt x="405994" y="3596198"/>
                    <a:pt x="894009" y="3596198"/>
                  </a:cubicBezTo>
                  <a:cubicBezTo>
                    <a:pt x="909371" y="3596198"/>
                    <a:pt x="924733" y="3595375"/>
                    <a:pt x="939958" y="3593866"/>
                  </a:cubicBezTo>
                  <a:lnTo>
                    <a:pt x="1234029" y="3596198"/>
                  </a:lnTo>
                  <a:lnTo>
                    <a:pt x="1234029" y="3458627"/>
                  </a:lnTo>
                  <a:cubicBezTo>
                    <a:pt x="1553474" y="3188421"/>
                    <a:pt x="1777868" y="2549119"/>
                    <a:pt x="1777868" y="1803243"/>
                  </a:cubicBezTo>
                  <a:close/>
                </a:path>
              </a:pathLst>
            </a:custGeom>
            <a:solidFill>
              <a:srgbClr val="DD9F0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57" name="Google Shape;957;p69"/>
            <p:cNvSpPr/>
            <p:nvPr/>
          </p:nvSpPr>
          <p:spPr>
            <a:xfrm>
              <a:off x="628741" y="1625757"/>
              <a:ext cx="1783080" cy="3593592"/>
            </a:xfrm>
            <a:custGeom>
              <a:avLst/>
              <a:gdLst/>
              <a:ahLst/>
              <a:cxnLst/>
              <a:rect l="l" t="t" r="r" b="b"/>
              <a:pathLst>
                <a:path w="1783080" h="3593592" extrusionOk="0">
                  <a:moveTo>
                    <a:pt x="1777731" y="1803243"/>
                  </a:moveTo>
                  <a:cubicBezTo>
                    <a:pt x="1777731" y="2793465"/>
                    <a:pt x="1382075" y="3596198"/>
                    <a:pt x="894009" y="3596198"/>
                  </a:cubicBezTo>
                  <a:cubicBezTo>
                    <a:pt x="405943" y="3596198"/>
                    <a:pt x="10287" y="2793465"/>
                    <a:pt x="10287" y="1803243"/>
                  </a:cubicBezTo>
                  <a:cubicBezTo>
                    <a:pt x="10287" y="813021"/>
                    <a:pt x="405943" y="10287"/>
                    <a:pt x="894009" y="10287"/>
                  </a:cubicBezTo>
                  <a:cubicBezTo>
                    <a:pt x="1382075" y="10287"/>
                    <a:pt x="1777731" y="813021"/>
                    <a:pt x="1777731" y="1803243"/>
                  </a:cubicBezTo>
                  <a:close/>
                </a:path>
              </a:pathLst>
            </a:custGeom>
            <a:solidFill>
              <a:srgbClr val="FFDD3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58" name="Google Shape;958;p69"/>
            <p:cNvSpPr/>
            <p:nvPr/>
          </p:nvSpPr>
          <p:spPr>
            <a:xfrm>
              <a:off x="918698" y="2087164"/>
              <a:ext cx="1261872" cy="2674620"/>
            </a:xfrm>
            <a:custGeom>
              <a:avLst/>
              <a:gdLst/>
              <a:ahLst/>
              <a:cxnLst/>
              <a:rect l="l" t="t" r="r" b="b"/>
              <a:pathLst>
                <a:path w="1261872" h="2674620" extrusionOk="0">
                  <a:moveTo>
                    <a:pt x="1260363" y="1341836"/>
                  </a:moveTo>
                  <a:cubicBezTo>
                    <a:pt x="1260363" y="2077231"/>
                    <a:pt x="980524" y="2673386"/>
                    <a:pt x="635325" y="2673386"/>
                  </a:cubicBezTo>
                  <a:cubicBezTo>
                    <a:pt x="290126" y="2673386"/>
                    <a:pt x="10287" y="2077230"/>
                    <a:pt x="10287" y="1341836"/>
                  </a:cubicBezTo>
                  <a:cubicBezTo>
                    <a:pt x="10287" y="606442"/>
                    <a:pt x="290126" y="10287"/>
                    <a:pt x="635325" y="10287"/>
                  </a:cubicBezTo>
                  <a:cubicBezTo>
                    <a:pt x="980524" y="10287"/>
                    <a:pt x="1260363" y="606442"/>
                    <a:pt x="1260363" y="13418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59" name="Google Shape;959;p69"/>
            <p:cNvSpPr/>
            <p:nvPr/>
          </p:nvSpPr>
          <p:spPr>
            <a:xfrm>
              <a:off x="1204951" y="2563795"/>
              <a:ext cx="754380" cy="1728216"/>
            </a:xfrm>
            <a:custGeom>
              <a:avLst/>
              <a:gdLst/>
              <a:ahLst/>
              <a:cxnLst/>
              <a:rect l="l" t="t" r="r" b="b"/>
              <a:pathLst>
                <a:path w="754380" h="1728216" extrusionOk="0">
                  <a:moveTo>
                    <a:pt x="747111" y="865205"/>
                  </a:moveTo>
                  <a:cubicBezTo>
                    <a:pt x="747111" y="1337364"/>
                    <a:pt x="582167" y="1720123"/>
                    <a:pt x="378699" y="1720123"/>
                  </a:cubicBezTo>
                  <a:cubicBezTo>
                    <a:pt x="175231" y="1720123"/>
                    <a:pt x="10287" y="1337363"/>
                    <a:pt x="10287" y="865205"/>
                  </a:cubicBezTo>
                  <a:cubicBezTo>
                    <a:pt x="10287" y="393047"/>
                    <a:pt x="175231" y="10287"/>
                    <a:pt x="378699" y="10287"/>
                  </a:cubicBezTo>
                  <a:cubicBezTo>
                    <a:pt x="582167" y="10287"/>
                    <a:pt x="747111" y="393047"/>
                    <a:pt x="747111" y="865205"/>
                  </a:cubicBezTo>
                  <a:close/>
                </a:path>
              </a:pathLst>
            </a:custGeom>
            <a:solidFill>
              <a:srgbClr val="F86A6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0" name="Google Shape;960;p69"/>
            <p:cNvSpPr/>
            <p:nvPr/>
          </p:nvSpPr>
          <p:spPr>
            <a:xfrm>
              <a:off x="1457188" y="3063743"/>
              <a:ext cx="288036" cy="726948"/>
            </a:xfrm>
            <a:custGeom>
              <a:avLst/>
              <a:gdLst/>
              <a:ahLst/>
              <a:cxnLst/>
              <a:rect l="l" t="t" r="r" b="b"/>
              <a:pathLst>
                <a:path w="288036" h="726948" extrusionOk="0">
                  <a:moveTo>
                    <a:pt x="279395" y="365257"/>
                  </a:moveTo>
                  <a:cubicBezTo>
                    <a:pt x="279395" y="561302"/>
                    <a:pt x="219153" y="720227"/>
                    <a:pt x="144841" y="720227"/>
                  </a:cubicBezTo>
                  <a:cubicBezTo>
                    <a:pt x="70529" y="720227"/>
                    <a:pt x="10287" y="561302"/>
                    <a:pt x="10287" y="365257"/>
                  </a:cubicBezTo>
                  <a:cubicBezTo>
                    <a:pt x="10287" y="169212"/>
                    <a:pt x="70529" y="10287"/>
                    <a:pt x="144841" y="10287"/>
                  </a:cubicBezTo>
                  <a:cubicBezTo>
                    <a:pt x="219153" y="10287"/>
                    <a:pt x="279395" y="169212"/>
                    <a:pt x="279395" y="365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1" name="Google Shape;961;p69"/>
            <p:cNvSpPr/>
            <p:nvPr/>
          </p:nvSpPr>
          <p:spPr>
            <a:xfrm>
              <a:off x="848197" y="3384423"/>
              <a:ext cx="754380" cy="1837944"/>
            </a:xfrm>
            <a:custGeom>
              <a:avLst/>
              <a:gdLst/>
              <a:ahLst/>
              <a:cxnLst/>
              <a:rect l="l" t="t" r="r" b="b"/>
              <a:pathLst>
                <a:path w="754380" h="1837944" extrusionOk="0">
                  <a:moveTo>
                    <a:pt x="674553" y="1837533"/>
                  </a:moveTo>
                  <a:cubicBezTo>
                    <a:pt x="701299" y="1837533"/>
                    <a:pt x="727634" y="1834927"/>
                    <a:pt x="753694" y="1830263"/>
                  </a:cubicBezTo>
                  <a:lnTo>
                    <a:pt x="753694" y="10287"/>
                  </a:lnTo>
                  <a:lnTo>
                    <a:pt x="10287" y="1227033"/>
                  </a:lnTo>
                  <a:cubicBezTo>
                    <a:pt x="172410" y="1601206"/>
                    <a:pt x="409834" y="1837533"/>
                    <a:pt x="674553" y="1837533"/>
                  </a:cubicBez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2" name="Google Shape;962;p69"/>
            <p:cNvSpPr/>
            <p:nvPr/>
          </p:nvSpPr>
          <p:spPr>
            <a:xfrm>
              <a:off x="1591742" y="3186702"/>
              <a:ext cx="1632204" cy="480060"/>
            </a:xfrm>
            <a:custGeom>
              <a:avLst/>
              <a:gdLst/>
              <a:ahLst/>
              <a:cxnLst/>
              <a:rect l="l" t="t" r="r" b="b"/>
              <a:pathLst>
                <a:path w="1632204" h="480060" extrusionOk="0">
                  <a:moveTo>
                    <a:pt x="1614099" y="276588"/>
                  </a:moveTo>
                  <a:lnTo>
                    <a:pt x="1614099" y="208008"/>
                  </a:lnTo>
                  <a:lnTo>
                    <a:pt x="1582964" y="208008"/>
                  </a:lnTo>
                  <a:cubicBezTo>
                    <a:pt x="1582964" y="208008"/>
                    <a:pt x="1671980" y="36970"/>
                    <a:pt x="1590096" y="14338"/>
                  </a:cubicBezTo>
                  <a:cubicBezTo>
                    <a:pt x="1455130" y="-22832"/>
                    <a:pt x="1175187" y="208008"/>
                    <a:pt x="1175187" y="208008"/>
                  </a:cubicBezTo>
                  <a:lnTo>
                    <a:pt x="10287" y="208008"/>
                  </a:lnTo>
                  <a:lnTo>
                    <a:pt x="10287" y="276588"/>
                  </a:lnTo>
                  <a:lnTo>
                    <a:pt x="1175324" y="276588"/>
                  </a:lnTo>
                  <a:cubicBezTo>
                    <a:pt x="1175324" y="276588"/>
                    <a:pt x="1455405" y="512778"/>
                    <a:pt x="1590233" y="474785"/>
                  </a:cubicBezTo>
                  <a:cubicBezTo>
                    <a:pt x="1672118" y="451741"/>
                    <a:pt x="1583101" y="276588"/>
                    <a:pt x="1583101" y="276588"/>
                  </a:cubicBezTo>
                  <a:lnTo>
                    <a:pt x="1614099" y="276588"/>
                  </a:lnTo>
                  <a:close/>
                </a:path>
              </a:pathLst>
            </a:custGeom>
            <a:solidFill>
              <a:srgbClr val="72C08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3" name="Google Shape;963;p69"/>
            <p:cNvSpPr/>
            <p:nvPr/>
          </p:nvSpPr>
          <p:spPr>
            <a:xfrm>
              <a:off x="2757876" y="3418713"/>
              <a:ext cx="466344" cy="192024"/>
            </a:xfrm>
            <a:custGeom>
              <a:avLst/>
              <a:gdLst/>
              <a:ahLst/>
              <a:cxnLst/>
              <a:rect l="l" t="t" r="r" b="b"/>
              <a:pathLst>
                <a:path w="466344" h="192024" extrusionOk="0">
                  <a:moveTo>
                    <a:pt x="10287" y="10287"/>
                  </a:moveTo>
                  <a:cubicBezTo>
                    <a:pt x="10287" y="10287"/>
                    <a:pt x="290368" y="213832"/>
                    <a:pt x="425196" y="181051"/>
                  </a:cubicBezTo>
                  <a:cubicBezTo>
                    <a:pt x="507080" y="161163"/>
                    <a:pt x="418064" y="10287"/>
                    <a:pt x="418064" y="10287"/>
                  </a:cubicBezTo>
                  <a:lnTo>
                    <a:pt x="10287" y="10287"/>
                  </a:lnTo>
                  <a:close/>
                </a:path>
              </a:pathLst>
            </a:custGeom>
            <a:solidFill>
              <a:srgbClr val="42945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4" name="Google Shape;964;p69"/>
            <p:cNvSpPr/>
            <p:nvPr/>
          </p:nvSpPr>
          <p:spPr>
            <a:xfrm>
              <a:off x="1638616" y="3407569"/>
              <a:ext cx="123444" cy="13716"/>
            </a:xfrm>
            <a:custGeom>
              <a:avLst/>
              <a:gdLst/>
              <a:ahLst/>
              <a:cxnLst/>
              <a:rect l="l" t="t" r="r" b="b"/>
              <a:pathLst>
                <a:path w="123444" h="13716" extrusionOk="0">
                  <a:moveTo>
                    <a:pt x="7715" y="7715"/>
                  </a:moveTo>
                  <a:lnTo>
                    <a:pt x="118403" y="771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5" name="Google Shape;965;p69"/>
            <p:cNvSpPr/>
            <p:nvPr/>
          </p:nvSpPr>
          <p:spPr>
            <a:xfrm>
              <a:off x="1606932" y="3407569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7715" y="7715"/>
                  </a:moveTo>
                  <a:lnTo>
                    <a:pt x="15671" y="771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6" name="Google Shape;966;p69"/>
            <p:cNvSpPr/>
            <p:nvPr/>
          </p:nvSpPr>
          <p:spPr>
            <a:xfrm>
              <a:off x="1578712" y="3384423"/>
              <a:ext cx="41148" cy="82296"/>
            </a:xfrm>
            <a:custGeom>
              <a:avLst/>
              <a:gdLst/>
              <a:ahLst/>
              <a:cxnLst/>
              <a:rect l="l" t="t" r="r" b="b"/>
              <a:pathLst>
                <a:path w="41148" h="82296" extrusionOk="0">
                  <a:moveTo>
                    <a:pt x="36347" y="44577"/>
                  </a:moveTo>
                  <a:cubicBezTo>
                    <a:pt x="36347" y="63505"/>
                    <a:pt x="30587" y="78867"/>
                    <a:pt x="23317" y="78867"/>
                  </a:cubicBezTo>
                  <a:cubicBezTo>
                    <a:pt x="16185" y="78867"/>
                    <a:pt x="10287" y="63505"/>
                    <a:pt x="10287" y="44577"/>
                  </a:cubicBezTo>
                  <a:cubicBezTo>
                    <a:pt x="10287" y="25649"/>
                    <a:pt x="16048" y="10287"/>
                    <a:pt x="23317" y="10287"/>
                  </a:cubicBezTo>
                  <a:cubicBezTo>
                    <a:pt x="30450" y="10287"/>
                    <a:pt x="36347" y="25649"/>
                    <a:pt x="36347" y="44577"/>
                  </a:cubicBezTo>
                  <a:close/>
                </a:path>
              </a:pathLst>
            </a:custGeom>
            <a:solidFill>
              <a:srgbClr val="42945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967" name="Google Shape;967;p69"/>
            <p:cNvSpPr/>
            <p:nvPr/>
          </p:nvSpPr>
          <p:spPr>
            <a:xfrm>
              <a:off x="3182523" y="3384423"/>
              <a:ext cx="41148" cy="82296"/>
            </a:xfrm>
            <a:custGeom>
              <a:avLst/>
              <a:gdLst/>
              <a:ahLst/>
              <a:cxnLst/>
              <a:rect l="l" t="t" r="r" b="b"/>
              <a:pathLst>
                <a:path w="41148" h="82296" extrusionOk="0">
                  <a:moveTo>
                    <a:pt x="36347" y="44577"/>
                  </a:moveTo>
                  <a:cubicBezTo>
                    <a:pt x="36347" y="63515"/>
                    <a:pt x="30514" y="78867"/>
                    <a:pt x="23317" y="78867"/>
                  </a:cubicBezTo>
                  <a:cubicBezTo>
                    <a:pt x="16121" y="78867"/>
                    <a:pt x="10287" y="63515"/>
                    <a:pt x="10287" y="44577"/>
                  </a:cubicBezTo>
                  <a:cubicBezTo>
                    <a:pt x="10287" y="25639"/>
                    <a:pt x="16121" y="10287"/>
                    <a:pt x="23317" y="10287"/>
                  </a:cubicBezTo>
                  <a:cubicBezTo>
                    <a:pt x="30514" y="10287"/>
                    <a:pt x="36347" y="25639"/>
                    <a:pt x="36347" y="44577"/>
                  </a:cubicBezTo>
                  <a:close/>
                </a:path>
              </a:pathLst>
            </a:custGeom>
            <a:solidFill>
              <a:srgbClr val="42945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968" name="Google Shape;968;p69"/>
          <p:cNvSpPr txBox="1"/>
          <p:nvPr/>
        </p:nvSpPr>
        <p:spPr>
          <a:xfrm>
            <a:off x="3390759" y="1595773"/>
            <a:ext cx="2362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학원에서 배운 여러가지 이미지 전처리 과정들 한번씩 해보고 모델 정확도가 올라가는지 확인하면서 자연스럽게 이미지 전처리 연습</a:t>
            </a:r>
            <a:endParaRPr sz="19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69" name="Google Shape;969;p69"/>
          <p:cNvSpPr/>
          <p:nvPr/>
        </p:nvSpPr>
        <p:spPr>
          <a:xfrm>
            <a:off x="3262350" y="1109350"/>
            <a:ext cx="2619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 여러가지 이미지 전처리 연습</a:t>
            </a:r>
            <a:endParaRPr sz="2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70" name="Google Shape;970;p69"/>
          <p:cNvSpPr/>
          <p:nvPr/>
        </p:nvSpPr>
        <p:spPr>
          <a:xfrm>
            <a:off x="3390750" y="2941700"/>
            <a:ext cx="2619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모델 정확도 올려보기</a:t>
            </a:r>
            <a:endParaRPr sz="2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71" name="Google Shape;971;p69"/>
          <p:cNvSpPr/>
          <p:nvPr/>
        </p:nvSpPr>
        <p:spPr>
          <a:xfrm>
            <a:off x="5881662" y="1109350"/>
            <a:ext cx="2619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 여러가지 딥러닝 아키텍처 사용</a:t>
            </a:r>
            <a:endParaRPr sz="2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72" name="Google Shape;972;p69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달성 목표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73" name="Google Shape;973;p69"/>
          <p:cNvSpPr txBox="1"/>
          <p:nvPr/>
        </p:nvSpPr>
        <p:spPr>
          <a:xfrm>
            <a:off x="5945396" y="1542435"/>
            <a:ext cx="2362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처리에 좀 더 좋은 아키텍처가 뭔지 찾아보고 배워본다. </a:t>
            </a:r>
            <a:endParaRPr sz="19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초기 설정값들에 대해서 공부하고 적용해 본다.</a:t>
            </a:r>
            <a:endParaRPr sz="19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74" name="Google Shape;974;p69"/>
          <p:cNvSpPr txBox="1"/>
          <p:nvPr/>
        </p:nvSpPr>
        <p:spPr>
          <a:xfrm>
            <a:off x="3487950" y="3348625"/>
            <a:ext cx="2522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1번과 2번를 하면서 정확도를 올려보고 더 다양한 방법이 없는지 찾아보면서 테스트 정확도를 7~80%이상으로 만들어 본다</a:t>
            </a:r>
            <a:endParaRPr sz="19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75" name="Google Shape;975;p69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 &amp; 주제 설명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4"/>
          <p:cNvSpPr/>
          <p:nvPr/>
        </p:nvSpPr>
        <p:spPr>
          <a:xfrm>
            <a:off x="2286000" y="1983128"/>
            <a:ext cx="4572000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감사합니다</a:t>
            </a:r>
            <a:endParaRPr sz="36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15"/>
          <p:cNvSpPr txBox="1"/>
          <p:nvPr/>
        </p:nvSpPr>
        <p:spPr>
          <a:xfrm>
            <a:off x="1619250" y="1721359"/>
            <a:ext cx="5905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1조 강아지 감정 분석하기(최종발표)</a:t>
            </a:r>
            <a:endParaRPr sz="5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90" name="Google Shape;1390;p115"/>
          <p:cNvSpPr/>
          <p:nvPr/>
        </p:nvSpPr>
        <p:spPr>
          <a:xfrm rot="-8526">
            <a:off x="3752247" y="2917027"/>
            <a:ext cx="1814406" cy="440702"/>
          </a:xfrm>
          <a:prstGeom prst="roundRect">
            <a:avLst>
              <a:gd name="adj" fmla="val 50000"/>
            </a:avLst>
          </a:prstGeom>
          <a:solidFill>
            <a:srgbClr val="F86A6C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ngle Light"/>
                <a:ea typeface="Dongle Light"/>
                <a:cs typeface="Dongle Light"/>
                <a:sym typeface="Dongle Light"/>
              </a:rPr>
              <a:t>박성호, 김동인, 조현서</a:t>
            </a:r>
            <a:endParaRPr sz="2400">
              <a:solidFill>
                <a:schemeClr val="lt1"/>
              </a:solidFill>
              <a:latin typeface="Dongle Light"/>
              <a:ea typeface="Dongle Light"/>
              <a:cs typeface="Dongle Light"/>
              <a:sym typeface="Dongl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16"/>
          <p:cNvSpPr txBox="1"/>
          <p:nvPr/>
        </p:nvSpPr>
        <p:spPr>
          <a:xfrm>
            <a:off x="2167849" y="1526494"/>
            <a:ext cx="2362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중간 2 발표까지 내용 요약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96" name="Google Shape;1396;p116"/>
          <p:cNvSpPr/>
          <p:nvPr/>
        </p:nvSpPr>
        <p:spPr>
          <a:xfrm>
            <a:off x="1893699" y="1226494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01  </a:t>
            </a: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진행사항 정리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97" name="Google Shape;1397;p116"/>
          <p:cNvSpPr txBox="1"/>
          <p:nvPr/>
        </p:nvSpPr>
        <p:spPr>
          <a:xfrm>
            <a:off x="1912200" y="174676"/>
            <a:ext cx="53196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목차</a:t>
            </a:r>
            <a:endParaRPr sz="37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98" name="Google Shape;1398;p116"/>
          <p:cNvSpPr/>
          <p:nvPr/>
        </p:nvSpPr>
        <p:spPr>
          <a:xfrm>
            <a:off x="5114749" y="1226494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02  </a:t>
            </a: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결과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99" name="Google Shape;1399;p116"/>
          <p:cNvSpPr txBox="1"/>
          <p:nvPr/>
        </p:nvSpPr>
        <p:spPr>
          <a:xfrm>
            <a:off x="5405399" y="1526494"/>
            <a:ext cx="236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00" name="Google Shape;1400;p116"/>
          <p:cNvSpPr/>
          <p:nvPr/>
        </p:nvSpPr>
        <p:spPr>
          <a:xfrm>
            <a:off x="1912199" y="2395969"/>
            <a:ext cx="2362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51513"/>
                </a:solidFill>
                <a:latin typeface="Titan One"/>
                <a:ea typeface="Titan One"/>
                <a:cs typeface="Titan One"/>
                <a:sym typeface="Titan One"/>
              </a:rPr>
              <a:t>03  </a:t>
            </a:r>
            <a:r>
              <a:rPr lang="ko" sz="25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리뷰 및 조원별 역할</a:t>
            </a:r>
            <a:endParaRPr sz="2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01" name="Google Shape;1401;p116"/>
          <p:cNvSpPr txBox="1"/>
          <p:nvPr/>
        </p:nvSpPr>
        <p:spPr>
          <a:xfrm>
            <a:off x="2167849" y="2758944"/>
            <a:ext cx="23622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잘한 점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아쉬웠던 점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1270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100"/>
              <a:buFont typeface="Dongle"/>
              <a:buChar char="▪"/>
            </a:pPr>
            <a:r>
              <a:rPr lang="ko" sz="21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조원별 역할</a:t>
            </a:r>
            <a:endParaRPr sz="21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17"/>
          <p:cNvSpPr/>
          <p:nvPr/>
        </p:nvSpPr>
        <p:spPr>
          <a:xfrm>
            <a:off x="800424" y="3507768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행복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07" name="Google Shape;1407;p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8170" y="2025474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08" name="Google Shape;1408;p11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880091" y="2025549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09" name="Google Shape;1409;p11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750012" y="2025624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10" name="Google Shape;1410;p11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6599" r="16599"/>
          <a:stretch/>
        </p:blipFill>
        <p:spPr>
          <a:xfrm>
            <a:off x="6683447" y="2025474"/>
            <a:ext cx="1482300" cy="148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411" name="Google Shape;1411;p117"/>
          <p:cNvSpPr/>
          <p:nvPr/>
        </p:nvSpPr>
        <p:spPr>
          <a:xfrm>
            <a:off x="6505549" y="3507780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편안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12" name="Google Shape;1412;p117"/>
          <p:cNvSpPr/>
          <p:nvPr/>
        </p:nvSpPr>
        <p:spPr>
          <a:xfrm>
            <a:off x="4603812" y="3507768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화남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13" name="Google Shape;1413;p117"/>
          <p:cNvSpPr/>
          <p:nvPr/>
        </p:nvSpPr>
        <p:spPr>
          <a:xfrm>
            <a:off x="2638537" y="3507768"/>
            <a:ext cx="1838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슬픔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14" name="Google Shape;1414;p117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	진행사항 정리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중간 2 발표까지 내용 요약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15" name="Google Shape;1415;p117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주제발표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16" name="Google Shape;1416;p117"/>
          <p:cNvSpPr txBox="1"/>
          <p:nvPr/>
        </p:nvSpPr>
        <p:spPr>
          <a:xfrm>
            <a:off x="2039100" y="1060500"/>
            <a:ext cx="5440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목표 설정: 다양한 전처리 실행, 다양한 아키텍처 사용, 정확도 70~80%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18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	진행사항 정리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중간 2 발표까지 내용 요약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22" name="Google Shape;1422;p118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중간발표1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23" name="Google Shape;1423;p118"/>
          <p:cNvSpPr txBox="1"/>
          <p:nvPr/>
        </p:nvSpPr>
        <p:spPr>
          <a:xfrm>
            <a:off x="2039102" y="1060503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진행 내용: 전처리 테스트 모델 구현, 12개의 전처리 실행 비교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24" name="Google Shape;1424;p118"/>
          <p:cNvSpPr/>
          <p:nvPr/>
        </p:nvSpPr>
        <p:spPr>
          <a:xfrm>
            <a:off x="684850" y="1851000"/>
            <a:ext cx="27024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물리적 변경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사이즈(해상도) 변경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회전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6. Opening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7. Closing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25" name="Google Shape;1425;p118"/>
          <p:cNvSpPr/>
          <p:nvPr/>
        </p:nvSpPr>
        <p:spPr>
          <a:xfrm>
            <a:off x="3134075" y="1851000"/>
            <a:ext cx="27024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이미지의 색채 변경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흑백 처리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평탄화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5. HSV 색상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26" name="Google Shape;1426;p118"/>
          <p:cNvSpPr/>
          <p:nvPr/>
        </p:nvSpPr>
        <p:spPr>
          <a:xfrm>
            <a:off x="5607875" y="1851000"/>
            <a:ext cx="27024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강화 및 특징 추출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8. 가우시얀 블러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9. 미디언 블러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10. 빌라테랄(Bilateral) 필터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11. 샤프닝 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12. 이미지 특징 추출</a:t>
            </a:r>
            <a:endParaRPr sz="24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9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	진행사항 정리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중간 2 발표까지 내용 요약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32" name="Google Shape;1432;p119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중간발표2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33" name="Google Shape;1433;p119"/>
          <p:cNvSpPr txBox="1"/>
          <p:nvPr/>
        </p:nvSpPr>
        <p:spPr>
          <a:xfrm>
            <a:off x="2039102" y="1060503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진행 내용: keras.applications에 있는 다양한 모델 비교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34" name="Google Shape;1434;p119"/>
          <p:cNvSpPr/>
          <p:nvPr/>
        </p:nvSpPr>
        <p:spPr>
          <a:xfrm>
            <a:off x="1615475" y="1642575"/>
            <a:ext cx="5353500" cy="2655600"/>
          </a:xfrm>
          <a:prstGeom prst="rect">
            <a:avLst/>
          </a:prstGeom>
          <a:noFill/>
          <a:ln w="9525" cap="flat" cmpd="sng">
            <a:solidFill>
              <a:srgbClr val="90B2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1.  </a:t>
            </a: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EfficientNet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2. </a:t>
            </a: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VGG16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3. </a:t>
            </a: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DenseNet121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4. ResNet50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5. MobileNet</a:t>
            </a:r>
            <a:endParaRPr sz="2000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6. InceptionV3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6개 모델에 출력층만 추가한 후 비교, InceptionV3 모델로 진행 결정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20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40" name="Google Shape;1440;p120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변경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41" name="Google Shape;1441;p120"/>
          <p:cNvSpPr txBox="1"/>
          <p:nvPr/>
        </p:nvSpPr>
        <p:spPr>
          <a:xfrm>
            <a:off x="2039102" y="1060503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Inception ResNet V2 모델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42" name="Google Shape;1442;p120"/>
          <p:cNvSpPr/>
          <p:nvPr/>
        </p:nvSpPr>
        <p:spPr>
          <a:xfrm>
            <a:off x="1615475" y="1642575"/>
            <a:ext cx="5353500" cy="2655600"/>
          </a:xfrm>
          <a:prstGeom prst="rect">
            <a:avLst/>
          </a:prstGeom>
          <a:noFill/>
          <a:ln w="9525" cap="flat" cmpd="sng">
            <a:solidFill>
              <a:srgbClr val="90B2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Inception 모델의 특징: 다양한 컨볼루션 필터를 병렬로 연결 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-&gt; 다양한 스케일의 특징 추출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    1x1 컨볼루션으로 차원 축소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	-&gt; 학습할 파라미터 개수 감소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    Average Pooling, Auxiliary Classifier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	-&gt; 연산량 감소시키며 각각 과적합, 소실 해결</a:t>
            </a: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Dongle"/>
                <a:ea typeface="Dongle"/>
                <a:cs typeface="Dongle"/>
                <a:sym typeface="Dongle"/>
              </a:rPr>
              <a:t>	ResNet 추가: 모델 수렴 속도를 빠르게 해서 처리속도 상승, 정확도는 변화X 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1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48" name="Google Shape;1448;p121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구조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49" name="Google Shape;1449;p121"/>
          <p:cNvSpPr txBox="1"/>
          <p:nvPr/>
        </p:nvSpPr>
        <p:spPr>
          <a:xfrm>
            <a:off x="2039102" y="1060503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Inception ResNet V2 모델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50" name="Google Shape;1450;p121"/>
          <p:cNvSpPr/>
          <p:nvPr/>
        </p:nvSpPr>
        <p:spPr>
          <a:xfrm>
            <a:off x="1036450" y="2064825"/>
            <a:ext cx="1361100" cy="76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Stem</a:t>
            </a:r>
            <a:endParaRPr/>
          </a:p>
        </p:txBody>
      </p:sp>
      <p:sp>
        <p:nvSpPr>
          <p:cNvPr id="1451" name="Google Shape;1451;p121"/>
          <p:cNvSpPr/>
          <p:nvPr/>
        </p:nvSpPr>
        <p:spPr>
          <a:xfrm>
            <a:off x="2569175" y="2064825"/>
            <a:ext cx="1361100" cy="76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Inception module</a:t>
            </a:r>
            <a:endParaRPr/>
          </a:p>
        </p:txBody>
      </p:sp>
      <p:sp>
        <p:nvSpPr>
          <p:cNvPr id="1452" name="Google Shape;1452;p121"/>
          <p:cNvSpPr/>
          <p:nvPr/>
        </p:nvSpPr>
        <p:spPr>
          <a:xfrm>
            <a:off x="1036450" y="3081900"/>
            <a:ext cx="1361100" cy="76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3F4E"/>
                </a:solidFill>
                <a:highlight>
                  <a:srgbClr val="F2F7FF"/>
                </a:highlight>
              </a:rPr>
              <a:t>Reduction module</a:t>
            </a:r>
            <a:endParaRPr/>
          </a:p>
        </p:txBody>
      </p:sp>
      <p:sp>
        <p:nvSpPr>
          <p:cNvPr id="1453" name="Google Shape;1453;p121"/>
          <p:cNvSpPr/>
          <p:nvPr/>
        </p:nvSpPr>
        <p:spPr>
          <a:xfrm>
            <a:off x="2569175" y="3081900"/>
            <a:ext cx="1361100" cy="76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Output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layer</a:t>
            </a:r>
            <a:endParaRPr/>
          </a:p>
        </p:txBody>
      </p:sp>
      <p:pic>
        <p:nvPicPr>
          <p:cNvPr id="1454" name="Google Shape;1454;p121"/>
          <p:cNvPicPr preferRelativeResize="0"/>
          <p:nvPr/>
        </p:nvPicPr>
        <p:blipFill rotWithShape="1">
          <a:blip r:embed="rId3">
            <a:alphaModFix/>
          </a:blip>
          <a:srcRect l="12390" t="14743" r="16641" b="38453"/>
          <a:stretch/>
        </p:blipFill>
        <p:spPr>
          <a:xfrm>
            <a:off x="5721850" y="1622400"/>
            <a:ext cx="2886231" cy="269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21"/>
          <p:cNvSpPr txBox="1"/>
          <p:nvPr/>
        </p:nvSpPr>
        <p:spPr>
          <a:xfrm>
            <a:off x="6633725" y="1060500"/>
            <a:ext cx="2073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780개 layer 중 일부</a:t>
            </a:r>
            <a:endParaRPr sz="22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56" name="Google Shape;1456;p121"/>
          <p:cNvSpPr txBox="1"/>
          <p:nvPr/>
        </p:nvSpPr>
        <p:spPr>
          <a:xfrm>
            <a:off x="1036450" y="1428250"/>
            <a:ext cx="2073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4가지 주요 구조</a:t>
            </a:r>
            <a:endParaRPr sz="22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22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62" name="Google Shape;1462;p122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63" name="Google Shape;146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75" y="1289100"/>
            <a:ext cx="5789349" cy="18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75" y="3189925"/>
            <a:ext cx="5789350" cy="111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3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70" name="Google Shape;1470;p123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71" name="Google Shape;147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50" y="1289100"/>
            <a:ext cx="4345625" cy="29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23"/>
          <p:cNvSpPr/>
          <p:nvPr/>
        </p:nvSpPr>
        <p:spPr>
          <a:xfrm>
            <a:off x="1280750" y="2840200"/>
            <a:ext cx="1885200" cy="1434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23"/>
          <p:cNvSpPr txBox="1"/>
          <p:nvPr/>
        </p:nvSpPr>
        <p:spPr>
          <a:xfrm>
            <a:off x="3493875" y="2932400"/>
            <a:ext cx="551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Overfitting 방지</a:t>
            </a:r>
            <a:endParaRPr sz="26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0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주제 선정 이유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81" name="Google Shape;981;p70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선정배경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82" name="Google Shape;982;p70"/>
          <p:cNvSpPr txBox="1"/>
          <p:nvPr/>
        </p:nvSpPr>
        <p:spPr>
          <a:xfrm>
            <a:off x="4687375" y="1316425"/>
            <a:ext cx="36879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재미있는 주제 보다는 기본적인 딥러닝 과정 공부에 더 집중할 수 있는 주제로 선택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자료를 수집하는데에 시간을 쏟기 보다는 케글에서 어느정도 정리된 데이터를 사용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너무나 쉽게 정확도를 올릴 수 있는 과제는 피하면서 적당히 어려운 주제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983" name="Google Shape;9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875" y="1422722"/>
            <a:ext cx="3687900" cy="271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24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79" name="Google Shape;1479;p124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80" name="Google Shape;148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25" y="1289098"/>
            <a:ext cx="5936600" cy="29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24"/>
          <p:cNvSpPr/>
          <p:nvPr/>
        </p:nvSpPr>
        <p:spPr>
          <a:xfrm>
            <a:off x="1444725" y="1743900"/>
            <a:ext cx="2295000" cy="561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25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87" name="Google Shape;1487;p125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88" name="Google Shape;148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9" y="1289099"/>
            <a:ext cx="7924725" cy="26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125"/>
          <p:cNvSpPr/>
          <p:nvPr/>
        </p:nvSpPr>
        <p:spPr>
          <a:xfrm>
            <a:off x="983650" y="2133250"/>
            <a:ext cx="5338200" cy="1229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25"/>
          <p:cNvSpPr txBox="1"/>
          <p:nvPr/>
        </p:nvSpPr>
        <p:spPr>
          <a:xfrm>
            <a:off x="6485725" y="2110050"/>
            <a:ext cx="383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전이학습: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기존의 모델과 다른 출력층 필요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26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96" name="Google Shape;1496;p126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97" name="Google Shape;149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25" y="1289100"/>
            <a:ext cx="8284674" cy="2939236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26"/>
          <p:cNvSpPr/>
          <p:nvPr/>
        </p:nvSpPr>
        <p:spPr>
          <a:xfrm>
            <a:off x="952875" y="1528700"/>
            <a:ext cx="3504300" cy="450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26"/>
          <p:cNvSpPr txBox="1"/>
          <p:nvPr/>
        </p:nvSpPr>
        <p:spPr>
          <a:xfrm>
            <a:off x="4856600" y="1271875"/>
            <a:ext cx="383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Fine Tuning: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낮은 차원의 특징 추출하는 레이어는 유지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00" name="Google Shape;1500;p126"/>
          <p:cNvSpPr/>
          <p:nvPr/>
        </p:nvSpPr>
        <p:spPr>
          <a:xfrm>
            <a:off x="4189325" y="2195275"/>
            <a:ext cx="728700" cy="450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26"/>
          <p:cNvSpPr/>
          <p:nvPr/>
        </p:nvSpPr>
        <p:spPr>
          <a:xfrm>
            <a:off x="1286050" y="3700150"/>
            <a:ext cx="824700" cy="450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27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07" name="Google Shape;1507;p127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08" name="Google Shape;150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25" y="1289100"/>
            <a:ext cx="3378350" cy="28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27"/>
          <p:cNvSpPr txBox="1"/>
          <p:nvPr/>
        </p:nvSpPr>
        <p:spPr>
          <a:xfrm>
            <a:off x="4508225" y="1289100"/>
            <a:ext cx="383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동결 이후 학습 곡선 시각화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28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15" name="Google Shape;1515;p128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16" name="Google Shape;151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25" y="1289100"/>
            <a:ext cx="3378350" cy="28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28"/>
          <p:cNvSpPr txBox="1"/>
          <p:nvPr/>
        </p:nvSpPr>
        <p:spPr>
          <a:xfrm>
            <a:off x="4508225" y="1289100"/>
            <a:ext cx="383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동결 해제 이후 학습 곡선 시각화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29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23" name="Google Shape;1523;p129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24" name="Google Shape;1524;p129"/>
          <p:cNvPicPr preferRelativeResize="0"/>
          <p:nvPr/>
        </p:nvPicPr>
        <p:blipFill rotWithShape="1">
          <a:blip r:embed="rId3">
            <a:alphaModFix/>
          </a:blip>
          <a:srcRect r="9420"/>
          <a:stretch/>
        </p:blipFill>
        <p:spPr>
          <a:xfrm>
            <a:off x="869650" y="1289100"/>
            <a:ext cx="3878925" cy="2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725" y="1289100"/>
            <a:ext cx="3921049" cy="28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30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31" name="Google Shape;1531;p130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32" name="Google Shape;153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75" y="1363750"/>
            <a:ext cx="5636700" cy="30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30"/>
          <p:cNvSpPr/>
          <p:nvPr/>
        </p:nvSpPr>
        <p:spPr>
          <a:xfrm>
            <a:off x="952875" y="1528700"/>
            <a:ext cx="3504300" cy="450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30"/>
          <p:cNvSpPr txBox="1"/>
          <p:nvPr/>
        </p:nvSpPr>
        <p:spPr>
          <a:xfrm>
            <a:off x="4495800" y="1287550"/>
            <a:ext cx="383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Dongle"/>
                <a:ea typeface="Dongle"/>
                <a:cs typeface="Dongle"/>
                <a:sym typeface="Dongle"/>
              </a:rPr>
              <a:t>해제: 학습될 수 있도록 함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035650" y="2103050"/>
            <a:ext cx="605700" cy="26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30"/>
          <p:cNvSpPr/>
          <p:nvPr/>
        </p:nvSpPr>
        <p:spPr>
          <a:xfrm>
            <a:off x="1286050" y="3392750"/>
            <a:ext cx="728700" cy="376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42" name="Google Shape;1542;p131"/>
          <p:cNvSpPr txBox="1"/>
          <p:nvPr/>
        </p:nvSpPr>
        <p:spPr>
          <a:xfrm>
            <a:off x="532451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모델 코드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43" name="Google Shape;154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50" y="1289101"/>
            <a:ext cx="3847275" cy="289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75" y="1289100"/>
            <a:ext cx="3966429" cy="28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32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50" name="Google Shape;1550;p132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하이퍼 파라미터  종류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graphicFrame>
        <p:nvGraphicFramePr>
          <p:cNvPr id="1551" name="Google Shape;1551;p132"/>
          <p:cNvGraphicFramePr/>
          <p:nvPr/>
        </p:nvGraphicFramePr>
        <p:xfrm>
          <a:off x="455525" y="15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{4906DF7D-A999-4DE9-856B-F024493B3087}</a:tableStyleId>
              </a:tblPr>
              <a:tblGrid>
                <a:gridCol w="137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9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5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데이터 증강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target_size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batch_size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epochs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learning_rate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동결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값 그대로 사용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최적 사이즈인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(299,299)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32가 최적 값,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성능의 한계로 16과 8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20/20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30/30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50/50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0.001/0.00001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0.00001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300">
                          <a:latin typeface="Dongle"/>
                          <a:ea typeface="Dongle"/>
                          <a:cs typeface="Dongle"/>
                          <a:sym typeface="Dongle"/>
                        </a:rPr>
                        <a:t>다양하게</a:t>
                      </a:r>
                      <a:endParaRPr sz="2300">
                        <a:latin typeface="Dongle"/>
                        <a:ea typeface="Dongle"/>
                        <a:cs typeface="Dongle"/>
                        <a:sym typeface="Dongl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33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57" name="Google Shape;1557;p133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실행 후 비교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58" name="Google Shape;155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1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 / 조원역할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89" name="Google Shape;989;p71"/>
          <p:cNvSpPr txBox="1"/>
          <p:nvPr/>
        </p:nvSpPr>
        <p:spPr>
          <a:xfrm>
            <a:off x="67427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시간 계획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90" name="Google Shape;990;p71"/>
          <p:cNvSpPr txBox="1"/>
          <p:nvPr/>
        </p:nvSpPr>
        <p:spPr>
          <a:xfrm>
            <a:off x="1759600" y="3193950"/>
            <a:ext cx="17118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10월 21,22일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전처리 공부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991" name="Google Shape;99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200" y="1949550"/>
            <a:ext cx="1220000" cy="124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348" y="1949801"/>
            <a:ext cx="1220000" cy="1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367175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43185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57200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842550" y="2093349"/>
            <a:ext cx="956800" cy="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71"/>
          <p:cNvSpPr txBox="1"/>
          <p:nvPr/>
        </p:nvSpPr>
        <p:spPr>
          <a:xfrm>
            <a:off x="3166475" y="1289100"/>
            <a:ext cx="13323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10월 23,24일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프로젝트에 적용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98" name="Google Shape;998;p71"/>
          <p:cNvSpPr txBox="1"/>
          <p:nvPr/>
        </p:nvSpPr>
        <p:spPr>
          <a:xfrm>
            <a:off x="4388650" y="3193950"/>
            <a:ext cx="25404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10월25일</a:t>
            </a:r>
            <a:endParaRPr sz="2400">
              <a:solidFill>
                <a:srgbClr val="FFFF00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전처리 과정 완료 정리 및 회의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99" name="Google Shape;999;p71"/>
          <p:cNvSpPr txBox="1"/>
          <p:nvPr/>
        </p:nvSpPr>
        <p:spPr>
          <a:xfrm>
            <a:off x="5697750" y="1240450"/>
            <a:ext cx="20079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00"/>
                </a:solidFill>
                <a:latin typeface="Dongle"/>
                <a:ea typeface="Dongle"/>
                <a:cs typeface="Dongle"/>
                <a:sym typeface="Dongle"/>
              </a:rPr>
              <a:t>10월26일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결과정리 및 중간발표1준비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34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64" name="Google Shape;1564;p134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삭제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65" name="Google Shape;156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249" y="727203"/>
            <a:ext cx="2421530" cy="411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35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71" name="Google Shape;1571;p135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삭제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72" name="Google Shape;15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550" y="727203"/>
            <a:ext cx="3051450" cy="4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36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삭제 후 결과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78" name="Google Shape;157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549" y="727202"/>
            <a:ext cx="5566336" cy="41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36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최종 진행 내용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37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85" name="Google Shape;158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37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파인튜닝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일반적으로 정확도 상승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87" name="Google Shape;1587;p137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38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93" name="Google Shape;159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38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동결 비율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블럭 단위로 자른 것보다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일정 비율로 자른 것이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결과가 좋음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95" name="Google Shape;1595;p138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39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601" name="Google Shape;160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39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 삭제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분류가 계속 실패하는 이미지를 삭제를 할 경우 정확도가 소폭 상승함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03" name="Google Shape;1603;p139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40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609" name="Google Shape;160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40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4. 배치 사이즈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8보다는 16, 32에서 더 결과가 좋음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11" name="Google Shape;1611;p140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41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617" name="Google Shape;161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41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5. 에폭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20/20의 경우 학습 부족,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총 60번 이상이면,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어느 정도 학습 됨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19" name="Google Shape;1619;p141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42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625" name="Google Shape;162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42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6. 학습률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0.001, 0.00001에서 조금씩 변화를 준 결과,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크게 변화 없음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27" name="Google Shape;1627;p142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43"/>
          <p:cNvSpPr txBox="1"/>
          <p:nvPr/>
        </p:nvSpPr>
        <p:spPr>
          <a:xfrm>
            <a:off x="532449" y="727200"/>
            <a:ext cx="2377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633" name="Google Shape;163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727200"/>
            <a:ext cx="6231624" cy="3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43"/>
          <p:cNvSpPr txBox="1"/>
          <p:nvPr/>
        </p:nvSpPr>
        <p:spPr>
          <a:xfrm>
            <a:off x="131900" y="1755975"/>
            <a:ext cx="2377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7. 데이터 증강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20%~30%로 조정,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유의미한 차이 없음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35" name="Google Shape;1635;p143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	최종 결과 - </a:t>
            </a: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결과 요약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2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Time table / 조원역할</a:t>
            </a:r>
            <a:endParaRPr sz="32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5" name="Google Shape;1005;p72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2. 조원역할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6" name="Google Shape;1006;p72"/>
          <p:cNvSpPr txBox="1"/>
          <p:nvPr/>
        </p:nvSpPr>
        <p:spPr>
          <a:xfrm>
            <a:off x="659925" y="1289100"/>
            <a:ext cx="2959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기본적으로는 조금씩 전부 다 참여.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시간이 오래 걸리는 작업만 분할.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발표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주제/중간1: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중간2: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최종: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7" name="Google Shape;1007;p72"/>
          <p:cNvSpPr txBox="1"/>
          <p:nvPr/>
        </p:nvSpPr>
        <p:spPr>
          <a:xfrm>
            <a:off x="3619725" y="1240550"/>
            <a:ext cx="2164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이미지 전처리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행복, 슬픔: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편안함: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화남: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8" name="Google Shape;1008;p72"/>
          <p:cNvSpPr txBox="1"/>
          <p:nvPr/>
        </p:nvSpPr>
        <p:spPr>
          <a:xfrm>
            <a:off x="6040275" y="1240550"/>
            <a:ext cx="26163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여러가지 아키텍쳐 평가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???: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???: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???: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(아키텍처 조사 후 분할)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44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	리뷰 및 조원별 역할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잘한 점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41" name="Google Shape;1641;p144"/>
          <p:cNvSpPr txBox="1"/>
          <p:nvPr/>
        </p:nvSpPr>
        <p:spPr>
          <a:xfrm>
            <a:off x="0" y="890025"/>
            <a:ext cx="90975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3000"/>
              <a:buFont typeface="Dongle"/>
              <a:buAutoNum type="arabicPeriod"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각자 해보고 싶은 부분 보장: 코드를 나눠서 돌려 보며 직접 적용해보고 싶은 조건이나 하이퍼 파라미터를 적용해서 진행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3000"/>
              <a:buFont typeface="Dongle"/>
              <a:buAutoNum type="arabicPeriod"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의사소통: 프로젝트 진행하면서 방향을 수정하거나 의논할 때 결론이 빠르게 나오고 의사소통이 원활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3000"/>
              <a:buFont typeface="Dongle"/>
              <a:buAutoNum type="arabicPeriod"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케이스를 나눠서 진행: 딥러닝시 학습에 영향을 미치는 조건들을 나눠서 실행해보면서 좀 더 구체적으로 이해 가능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45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	리뷰 및 조원별 역할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아쉬웠던 점</a:t>
            </a: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 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47" name="Google Shape;1647;p145"/>
          <p:cNvSpPr txBox="1"/>
          <p:nvPr/>
        </p:nvSpPr>
        <p:spPr>
          <a:xfrm>
            <a:off x="0" y="890025"/>
            <a:ext cx="90975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3000"/>
              <a:buFont typeface="Dongle"/>
              <a:buAutoNum type="arabicPeriod"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리소스의 한계: 코드 한번 실행시 기본 2시간 이상 소요, 배치 사이즈 32인 경우 중간에 메모리 부족 자주 발생, GPU 사용 한계 등으로 충분한 딥러닝이 어려웠음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3000"/>
              <a:buFont typeface="Dongle"/>
              <a:buAutoNum type="arabicPeriod"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케이스 진행의 한계점: 케이스별로 세세하게 하이퍼 파라미터를 수정해가며 자세히 분석해봐야하나 첫번 째와 같은 이유로 세세하게 실행하지 못함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3000"/>
              <a:buFont typeface="Dongle"/>
              <a:buAutoNum type="arabicPeriod"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딥러닝 과정에 대한 이해 부족: 모델 구조에 대한 직관적인 이해 부족, 세부 과정에 대한 이해 부족으로 좀 더 높은 정확도 끌어내기에 부족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46"/>
          <p:cNvSpPr txBox="1"/>
          <p:nvPr/>
        </p:nvSpPr>
        <p:spPr>
          <a:xfrm>
            <a:off x="2039102" y="165302"/>
            <a:ext cx="5065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3.	리뷰 및 조원별 역할 - </a:t>
            </a:r>
            <a:r>
              <a:rPr lang="ko" sz="24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조원별 역할</a:t>
            </a:r>
            <a:endParaRPr sz="35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53" name="Google Shape;1653;p146"/>
          <p:cNvSpPr txBox="1"/>
          <p:nvPr/>
        </p:nvSpPr>
        <p:spPr>
          <a:xfrm>
            <a:off x="596626" y="727200"/>
            <a:ext cx="1482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1. 조원 역할 </a:t>
            </a:r>
            <a:endParaRPr sz="30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54" name="Google Shape;1654;p146"/>
          <p:cNvSpPr txBox="1"/>
          <p:nvPr/>
        </p:nvSpPr>
        <p:spPr>
          <a:xfrm>
            <a:off x="659925" y="1289100"/>
            <a:ext cx="2959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기본적으로는 조금씩 전부 다 참여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코드 실행은 나눠서 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발표 및 PPT 제작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주제/중간1: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중간2: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	최종: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655" name="Google Shape;1655;p146"/>
          <p:cNvSpPr txBox="1"/>
          <p:nvPr/>
        </p:nvSpPr>
        <p:spPr>
          <a:xfrm>
            <a:off x="4463900" y="1289100"/>
            <a:ext cx="29598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딥러닝 코드 실행: 요약 자료대로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자료 정리: 김동인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삭제 부분 코드 구현: 조현서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51513"/>
              </a:buClr>
              <a:buSzPts val="2400"/>
              <a:buFont typeface="Dongle"/>
              <a:buChar char="❏"/>
            </a:pPr>
            <a:r>
              <a:rPr lang="ko" sz="24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파인 튜닝 코드 구현: 박성호</a:t>
            </a: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47"/>
          <p:cNvSpPr/>
          <p:nvPr/>
        </p:nvSpPr>
        <p:spPr>
          <a:xfrm>
            <a:off x="2286000" y="1983128"/>
            <a:ext cx="45720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감사합니다</a:t>
            </a:r>
            <a:endParaRPr sz="3600" b="1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3"/>
          <p:cNvSpPr txBox="1"/>
          <p:nvPr/>
        </p:nvSpPr>
        <p:spPr>
          <a:xfrm>
            <a:off x="1619250" y="1721359"/>
            <a:ext cx="59055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51513"/>
                </a:solidFill>
                <a:latin typeface="Dongle"/>
                <a:ea typeface="Dongle"/>
                <a:cs typeface="Dongle"/>
                <a:sym typeface="Dongle"/>
              </a:rPr>
              <a:t>1조 강아지 감정 분석하기(중간발표1)</a:t>
            </a:r>
            <a:endParaRPr sz="5000">
              <a:solidFill>
                <a:srgbClr val="451513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4" name="Google Shape;1014;p73"/>
          <p:cNvSpPr/>
          <p:nvPr/>
        </p:nvSpPr>
        <p:spPr>
          <a:xfrm rot="-8526">
            <a:off x="3752247" y="2917027"/>
            <a:ext cx="1814406" cy="440702"/>
          </a:xfrm>
          <a:prstGeom prst="roundRect">
            <a:avLst>
              <a:gd name="adj" fmla="val 50000"/>
            </a:avLst>
          </a:prstGeom>
          <a:solidFill>
            <a:srgbClr val="F86A6C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ngle Light"/>
                <a:ea typeface="Dongle Light"/>
                <a:cs typeface="Dongle Light"/>
                <a:sym typeface="Dongle Light"/>
              </a:rPr>
              <a:t>박성호, 김동인, 조현서</a:t>
            </a:r>
            <a:endParaRPr sz="2400">
              <a:solidFill>
                <a:schemeClr val="lt1"/>
              </a:solidFill>
              <a:latin typeface="Dongle Light"/>
              <a:ea typeface="Dongle Light"/>
              <a:cs typeface="Dongle Light"/>
              <a:sym typeface="Dongl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2719</Words>
  <Application>Microsoft Office PowerPoint</Application>
  <PresentationFormat>화면 슬라이드 쇼(16:9)</PresentationFormat>
  <Paragraphs>585</Paragraphs>
  <Slides>83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83</vt:i4>
      </vt:variant>
    </vt:vector>
  </HeadingPairs>
  <TitlesOfParts>
    <vt:vector size="91" baseType="lpstr">
      <vt:lpstr>Titan One</vt:lpstr>
      <vt:lpstr>Arial</vt:lpstr>
      <vt:lpstr>Dongle Light</vt:lpstr>
      <vt:lpstr>Poppins Light</vt:lpstr>
      <vt:lpstr>Dongle</vt:lpstr>
      <vt:lpstr>Simple Light</vt:lpstr>
      <vt:lpstr>PPTMON theme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김동인</cp:lastModifiedBy>
  <cp:revision>1</cp:revision>
  <dcterms:modified xsi:type="dcterms:W3CDTF">2023-11-16T01:42:50Z</dcterms:modified>
</cp:coreProperties>
</file>